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42062400"/>
  <p:notesSz cx="6858000" cy="9144000"/>
  <p:defaultTextStyle>
    <a:defPPr>
      <a:defRPr lang="en-US"/>
    </a:defPPr>
    <a:lvl1pPr marL="0" algn="l" defTabSz="3774643" rtl="0" eaLnBrk="1" latinLnBrk="0" hangingPunct="1">
      <a:defRPr sz="7430" kern="1200">
        <a:solidFill>
          <a:schemeClr val="tx1"/>
        </a:solidFill>
        <a:latin typeface="+mn-lt"/>
        <a:ea typeface="+mn-ea"/>
        <a:cs typeface="+mn-cs"/>
      </a:defRPr>
    </a:lvl1pPr>
    <a:lvl2pPr marL="1887322" algn="l" defTabSz="3774643" rtl="0" eaLnBrk="1" latinLnBrk="0" hangingPunct="1">
      <a:defRPr sz="7430" kern="1200">
        <a:solidFill>
          <a:schemeClr val="tx1"/>
        </a:solidFill>
        <a:latin typeface="+mn-lt"/>
        <a:ea typeface="+mn-ea"/>
        <a:cs typeface="+mn-cs"/>
      </a:defRPr>
    </a:lvl2pPr>
    <a:lvl3pPr marL="3774643" algn="l" defTabSz="3774643" rtl="0" eaLnBrk="1" latinLnBrk="0" hangingPunct="1">
      <a:defRPr sz="7430" kern="1200">
        <a:solidFill>
          <a:schemeClr val="tx1"/>
        </a:solidFill>
        <a:latin typeface="+mn-lt"/>
        <a:ea typeface="+mn-ea"/>
        <a:cs typeface="+mn-cs"/>
      </a:defRPr>
    </a:lvl3pPr>
    <a:lvl4pPr marL="5661965" algn="l" defTabSz="3774643" rtl="0" eaLnBrk="1" latinLnBrk="0" hangingPunct="1">
      <a:defRPr sz="7430" kern="1200">
        <a:solidFill>
          <a:schemeClr val="tx1"/>
        </a:solidFill>
        <a:latin typeface="+mn-lt"/>
        <a:ea typeface="+mn-ea"/>
        <a:cs typeface="+mn-cs"/>
      </a:defRPr>
    </a:lvl4pPr>
    <a:lvl5pPr marL="7549286" algn="l" defTabSz="3774643" rtl="0" eaLnBrk="1" latinLnBrk="0" hangingPunct="1">
      <a:defRPr sz="7430" kern="1200">
        <a:solidFill>
          <a:schemeClr val="tx1"/>
        </a:solidFill>
        <a:latin typeface="+mn-lt"/>
        <a:ea typeface="+mn-ea"/>
        <a:cs typeface="+mn-cs"/>
      </a:defRPr>
    </a:lvl5pPr>
    <a:lvl6pPr marL="9436608" algn="l" defTabSz="3774643" rtl="0" eaLnBrk="1" latinLnBrk="0" hangingPunct="1">
      <a:defRPr sz="7430" kern="1200">
        <a:solidFill>
          <a:schemeClr val="tx1"/>
        </a:solidFill>
        <a:latin typeface="+mn-lt"/>
        <a:ea typeface="+mn-ea"/>
        <a:cs typeface="+mn-cs"/>
      </a:defRPr>
    </a:lvl6pPr>
    <a:lvl7pPr marL="11323930" algn="l" defTabSz="3774643" rtl="0" eaLnBrk="1" latinLnBrk="0" hangingPunct="1">
      <a:defRPr sz="7430" kern="1200">
        <a:solidFill>
          <a:schemeClr val="tx1"/>
        </a:solidFill>
        <a:latin typeface="+mn-lt"/>
        <a:ea typeface="+mn-ea"/>
        <a:cs typeface="+mn-cs"/>
      </a:defRPr>
    </a:lvl7pPr>
    <a:lvl8pPr marL="13211251" algn="l" defTabSz="3774643" rtl="0" eaLnBrk="1" latinLnBrk="0" hangingPunct="1">
      <a:defRPr sz="7430" kern="1200">
        <a:solidFill>
          <a:schemeClr val="tx1"/>
        </a:solidFill>
        <a:latin typeface="+mn-lt"/>
        <a:ea typeface="+mn-ea"/>
        <a:cs typeface="+mn-cs"/>
      </a:defRPr>
    </a:lvl8pPr>
    <a:lvl9pPr marL="15098573" algn="l" defTabSz="3774643" rtl="0" eaLnBrk="1" latinLnBrk="0" hangingPunct="1">
      <a:defRPr sz="743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48">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32"/>
    <p:restoredTop sz="96756"/>
  </p:normalViewPr>
  <p:slideViewPr>
    <p:cSldViewPr snapToGrid="0" snapToObjects="1">
      <p:cViewPr>
        <p:scale>
          <a:sx n="40" d="100"/>
          <a:sy n="40" d="100"/>
        </p:scale>
        <p:origin x="1160" y="144"/>
      </p:cViewPr>
      <p:guideLst>
        <p:guide orient="horz" pos="13248"/>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8"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883826"/>
            <a:ext cx="31089600" cy="14643947"/>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22092500"/>
            <a:ext cx="27432000" cy="10155340"/>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39433"/>
            <a:ext cx="7886700" cy="356459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2239433"/>
            <a:ext cx="23202900" cy="356459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42062400"/>
          </a:xfrm>
          <a:prstGeom prst="rect">
            <a:avLst/>
          </a:prstGeom>
        </p:spPr>
      </p:pic>
    </p:spTree>
    <p:extLst>
      <p:ext uri="{BB962C8B-B14F-4D97-AF65-F5344CB8AC3E}">
        <p14:creationId xmlns:p14="http://schemas.microsoft.com/office/powerpoint/2010/main" val="1521370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486402"/>
            <a:ext cx="31546800" cy="17496787"/>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28148716"/>
            <a:ext cx="31546800" cy="9201147"/>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11197167"/>
            <a:ext cx="1554480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11197167"/>
            <a:ext cx="1554480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4064C1-B353-8145-9E0D-8C1E1A5522AC}" type="datetimeFigureOut">
              <a:rPr lang="en-US" smtClean="0"/>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39442"/>
            <a:ext cx="31546800" cy="81301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10311133"/>
            <a:ext cx="15473360"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5364460"/>
            <a:ext cx="15473360"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10311133"/>
            <a:ext cx="15549564"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5364460"/>
            <a:ext cx="15549564"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4064C1-B353-8145-9E0D-8C1E1A5522AC}" type="datetimeFigureOut">
              <a:rPr lang="en-US" smtClean="0"/>
              <a:t>3/16/18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4064C1-B353-8145-9E0D-8C1E1A5522AC}" type="datetimeFigureOut">
              <a:rPr lang="en-US" smtClean="0"/>
              <a:t>3/16/18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064C1-B353-8145-9E0D-8C1E1A5522AC}" type="datetimeFigureOut">
              <a:rPr lang="en-US" smtClean="0"/>
              <a:t>3/16/18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6056216"/>
            <a:ext cx="18516600" cy="29891567"/>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6056216"/>
            <a:ext cx="18516600" cy="29891567"/>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39442"/>
            <a:ext cx="31546800" cy="81301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11197167"/>
            <a:ext cx="3154680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38985623"/>
            <a:ext cx="8229600" cy="2239433"/>
          </a:xfrm>
          <a:prstGeom prst="rect">
            <a:avLst/>
          </a:prstGeom>
        </p:spPr>
        <p:txBody>
          <a:bodyPr vert="horz" lIns="91440" tIns="45720" rIns="91440" bIns="45720" rtlCol="0" anchor="ctr"/>
          <a:lstStyle>
            <a:lvl1pPr algn="l">
              <a:defRPr sz="4800">
                <a:solidFill>
                  <a:schemeClr val="tx1">
                    <a:tint val="75000"/>
                  </a:schemeClr>
                </a:solidFill>
              </a:defRPr>
            </a:lvl1pPr>
          </a:lstStyle>
          <a:p>
            <a:fld id="{264064C1-B353-8145-9E0D-8C1E1A5522AC}" type="datetimeFigureOut">
              <a:rPr lang="en-US" smtClean="0"/>
              <a:t>3/16/18</a:t>
            </a:fld>
            <a:endParaRPr lang="en-US"/>
          </a:p>
        </p:txBody>
      </p:sp>
      <p:sp>
        <p:nvSpPr>
          <p:cNvPr id="5" name="Footer Placeholder 4"/>
          <p:cNvSpPr>
            <a:spLocks noGrp="1"/>
          </p:cNvSpPr>
          <p:nvPr>
            <p:ph type="ftr" sz="quarter" idx="3"/>
          </p:nvPr>
        </p:nvSpPr>
        <p:spPr>
          <a:xfrm>
            <a:off x="12115800" y="38985623"/>
            <a:ext cx="12344400" cy="2239433"/>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985623"/>
            <a:ext cx="8229600" cy="2239433"/>
          </a:xfrm>
          <a:prstGeom prst="rect">
            <a:avLst/>
          </a:prstGeom>
        </p:spPr>
        <p:txBody>
          <a:bodyPr vert="horz" lIns="91440" tIns="45720" rIns="91440" bIns="45720" rtlCol="0" anchor="ctr"/>
          <a:lstStyle>
            <a:lvl1pPr algn="r">
              <a:defRPr sz="4800">
                <a:solidFill>
                  <a:schemeClr val="tx1">
                    <a:tint val="75000"/>
                  </a:schemeClr>
                </a:solidFill>
              </a:defRPr>
            </a:lvl1pPr>
          </a:lstStyle>
          <a:p>
            <a:fld id="{F378CD70-5C8C-C840-A212-0CD80A20E3F7}" type="slidenum">
              <a:rPr lang="en-US" smtClean="0"/>
              <a:t>‹#›</a:t>
            </a:fld>
            <a:endParaRPr lang="en-US"/>
          </a:p>
        </p:txBody>
      </p:sp>
    </p:spTree>
    <p:extLst>
      <p:ext uri="{BB962C8B-B14F-4D97-AF65-F5344CB8AC3E}">
        <p14:creationId xmlns:p14="http://schemas.microsoft.com/office/powerpoint/2010/main" val="1311554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jp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jpg"/><Relationship Id="rId1" Type="http://schemas.openxmlformats.org/officeDocument/2006/relationships/slideLayout" Target="../slideLayouts/slideLayout12.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xmlns="" id="{77257936-2DD5-4D16-BE9D-7B8FBAE3D8CA}"/>
              </a:ext>
            </a:extLst>
          </p:cNvPr>
          <p:cNvPicPr>
            <a:picLocks noChangeAspect="1"/>
          </p:cNvPicPr>
          <p:nvPr/>
        </p:nvPicPr>
        <p:blipFill>
          <a:blip r:embed="rId2"/>
          <a:stretch>
            <a:fillRect/>
          </a:stretch>
        </p:blipFill>
        <p:spPr>
          <a:xfrm>
            <a:off x="17585227" y="21376808"/>
            <a:ext cx="17400674" cy="1540086"/>
          </a:xfrm>
          <a:prstGeom prst="rect">
            <a:avLst/>
          </a:prstGeom>
        </p:spPr>
      </p:pic>
      <p:pic>
        <p:nvPicPr>
          <p:cNvPr id="82" name="Picture 81">
            <a:extLst>
              <a:ext uri="{FF2B5EF4-FFF2-40B4-BE49-F238E27FC236}">
                <a16:creationId xmlns:a16="http://schemas.microsoft.com/office/drawing/2014/main" xmlns="" id="{5CD98374-F754-4F99-BE26-28337DF780AF}"/>
              </a:ext>
            </a:extLst>
          </p:cNvPr>
          <p:cNvPicPr>
            <a:picLocks noChangeAspect="1"/>
          </p:cNvPicPr>
          <p:nvPr/>
        </p:nvPicPr>
        <p:blipFill>
          <a:blip r:embed="rId2"/>
          <a:stretch>
            <a:fillRect/>
          </a:stretch>
        </p:blipFill>
        <p:spPr>
          <a:xfrm>
            <a:off x="55616" y="21634114"/>
            <a:ext cx="17400674" cy="1540086"/>
          </a:xfrm>
          <a:prstGeom prst="rect">
            <a:avLst/>
          </a:prstGeom>
        </p:spPr>
      </p:pic>
      <p:pic>
        <p:nvPicPr>
          <p:cNvPr id="81" name="Picture 80">
            <a:extLst>
              <a:ext uri="{FF2B5EF4-FFF2-40B4-BE49-F238E27FC236}">
                <a16:creationId xmlns:a16="http://schemas.microsoft.com/office/drawing/2014/main" xmlns="" id="{BE3997EB-FA36-4CCC-AD4D-A70123406CF1}"/>
              </a:ext>
            </a:extLst>
          </p:cNvPr>
          <p:cNvPicPr>
            <a:picLocks noChangeAspect="1"/>
          </p:cNvPicPr>
          <p:nvPr/>
        </p:nvPicPr>
        <p:blipFill>
          <a:blip r:embed="rId2"/>
          <a:stretch>
            <a:fillRect/>
          </a:stretch>
        </p:blipFill>
        <p:spPr>
          <a:xfrm>
            <a:off x="17483660" y="12512742"/>
            <a:ext cx="17400674" cy="1540086"/>
          </a:xfrm>
          <a:prstGeom prst="rect">
            <a:avLst/>
          </a:prstGeom>
        </p:spPr>
      </p:pic>
      <p:pic>
        <p:nvPicPr>
          <p:cNvPr id="80" name="Picture 79">
            <a:extLst>
              <a:ext uri="{FF2B5EF4-FFF2-40B4-BE49-F238E27FC236}">
                <a16:creationId xmlns:a16="http://schemas.microsoft.com/office/drawing/2014/main" xmlns="" id="{EAFBB048-9DE2-497A-879B-EB011B594B98}"/>
              </a:ext>
            </a:extLst>
          </p:cNvPr>
          <p:cNvPicPr>
            <a:picLocks noChangeAspect="1"/>
          </p:cNvPicPr>
          <p:nvPr/>
        </p:nvPicPr>
        <p:blipFill>
          <a:blip r:embed="rId2"/>
          <a:stretch>
            <a:fillRect/>
          </a:stretch>
        </p:blipFill>
        <p:spPr>
          <a:xfrm>
            <a:off x="101033" y="30215295"/>
            <a:ext cx="17400674" cy="1540086"/>
          </a:xfrm>
          <a:prstGeom prst="rect">
            <a:avLst/>
          </a:prstGeom>
        </p:spPr>
      </p:pic>
      <p:pic>
        <p:nvPicPr>
          <p:cNvPr id="79" name="Picture 78">
            <a:extLst>
              <a:ext uri="{FF2B5EF4-FFF2-40B4-BE49-F238E27FC236}">
                <a16:creationId xmlns:a16="http://schemas.microsoft.com/office/drawing/2014/main" xmlns="" id="{8B4793A6-1576-4367-A4A1-C0F779F3BDFB}"/>
              </a:ext>
            </a:extLst>
          </p:cNvPr>
          <p:cNvPicPr>
            <a:picLocks noChangeAspect="1"/>
          </p:cNvPicPr>
          <p:nvPr/>
        </p:nvPicPr>
        <p:blipFill>
          <a:blip r:embed="rId2"/>
          <a:stretch>
            <a:fillRect/>
          </a:stretch>
        </p:blipFill>
        <p:spPr>
          <a:xfrm>
            <a:off x="147413" y="12451745"/>
            <a:ext cx="17400674" cy="1540086"/>
          </a:xfrm>
          <a:prstGeom prst="rect">
            <a:avLst/>
          </a:prstGeom>
        </p:spPr>
      </p:pic>
      <p:pic>
        <p:nvPicPr>
          <p:cNvPr id="76" name="Picture 75">
            <a:extLst>
              <a:ext uri="{FF2B5EF4-FFF2-40B4-BE49-F238E27FC236}">
                <a16:creationId xmlns:a16="http://schemas.microsoft.com/office/drawing/2014/main" xmlns="" id="{B5256384-EB7E-4FA1-8AFC-B29FC06D4B48}"/>
              </a:ext>
            </a:extLst>
          </p:cNvPr>
          <p:cNvPicPr>
            <a:picLocks noChangeAspect="1"/>
          </p:cNvPicPr>
          <p:nvPr/>
        </p:nvPicPr>
        <p:blipFill>
          <a:blip r:embed="rId2"/>
          <a:stretch>
            <a:fillRect/>
          </a:stretch>
        </p:blipFill>
        <p:spPr>
          <a:xfrm>
            <a:off x="17068913" y="5684137"/>
            <a:ext cx="17400674" cy="1540086"/>
          </a:xfrm>
          <a:prstGeom prst="rect">
            <a:avLst/>
          </a:prstGeom>
        </p:spPr>
      </p:pic>
      <p:pic>
        <p:nvPicPr>
          <p:cNvPr id="73" name="Picture 72">
            <a:extLst>
              <a:ext uri="{FF2B5EF4-FFF2-40B4-BE49-F238E27FC236}">
                <a16:creationId xmlns:a16="http://schemas.microsoft.com/office/drawing/2014/main" xmlns="" id="{7EA76A3D-5F7F-45FA-BC39-C09CA40FC3D2}"/>
              </a:ext>
            </a:extLst>
          </p:cNvPr>
          <p:cNvPicPr>
            <a:picLocks noChangeAspect="1"/>
          </p:cNvPicPr>
          <p:nvPr/>
        </p:nvPicPr>
        <p:blipFill>
          <a:blip r:embed="rId2"/>
          <a:stretch>
            <a:fillRect/>
          </a:stretch>
        </p:blipFill>
        <p:spPr>
          <a:xfrm>
            <a:off x="184553" y="9920832"/>
            <a:ext cx="17400674" cy="1540086"/>
          </a:xfrm>
          <a:prstGeom prst="rect">
            <a:avLst/>
          </a:prstGeom>
        </p:spPr>
      </p:pic>
      <p:pic>
        <p:nvPicPr>
          <p:cNvPr id="3" name="Picture 2">
            <a:extLst>
              <a:ext uri="{FF2B5EF4-FFF2-40B4-BE49-F238E27FC236}">
                <a16:creationId xmlns:a16="http://schemas.microsoft.com/office/drawing/2014/main" xmlns="" id="{05B3EFD3-3499-4290-BE06-93771430E9DE}"/>
              </a:ext>
            </a:extLst>
          </p:cNvPr>
          <p:cNvPicPr>
            <a:picLocks noChangeAspect="1"/>
          </p:cNvPicPr>
          <p:nvPr/>
        </p:nvPicPr>
        <p:blipFill>
          <a:blip r:embed="rId2"/>
          <a:stretch>
            <a:fillRect/>
          </a:stretch>
        </p:blipFill>
        <p:spPr>
          <a:xfrm>
            <a:off x="287286" y="5773928"/>
            <a:ext cx="17125950" cy="1540086"/>
          </a:xfrm>
          <a:prstGeom prst="rect">
            <a:avLst/>
          </a:prstGeom>
        </p:spPr>
      </p:pic>
      <p:sp>
        <p:nvSpPr>
          <p:cNvPr id="29" name="Shape 133">
            <a:extLst>
              <a:ext uri="{FF2B5EF4-FFF2-40B4-BE49-F238E27FC236}">
                <a16:creationId xmlns:a16="http://schemas.microsoft.com/office/drawing/2014/main" xmlns="" id="{E5668C4A-7CCD-49F6-A66B-3041ED64AD2F}"/>
              </a:ext>
            </a:extLst>
          </p:cNvPr>
          <p:cNvSpPr txBox="1"/>
          <p:nvPr/>
        </p:nvSpPr>
        <p:spPr>
          <a:xfrm>
            <a:off x="2185050" y="10657200"/>
            <a:ext cx="6570600" cy="3013200"/>
          </a:xfrm>
          <a:prstGeom prst="rect">
            <a:avLst/>
          </a:prstGeom>
          <a:noFill/>
          <a:ln>
            <a:noFill/>
          </a:ln>
        </p:spPr>
        <p:txBody>
          <a:bodyPr lIns="91425" tIns="91425" rIns="91425" bIns="91425" anchor="t" anchorCtr="0">
            <a:noAutofit/>
          </a:bodyPr>
          <a:lstStyle/>
          <a:p>
            <a:pPr marL="457200" lvl="0" indent="-419100" rtl="0">
              <a:spcBef>
                <a:spcPts val="0"/>
              </a:spcBef>
              <a:buSzPct val="100000"/>
              <a:buChar char="●"/>
            </a:pPr>
            <a:r>
              <a:rPr lang="en" sz="3000">
                <a:solidFill>
                  <a:schemeClr val="dk1"/>
                </a:solidFill>
                <a:latin typeface="Trebuchet MS"/>
                <a:ea typeface="Trebuchet MS"/>
                <a:cs typeface="Trebuchet MS"/>
                <a:sym typeface="Trebuchet MS"/>
              </a:rPr>
              <a:t>American Community Survey (ACS)</a:t>
            </a:r>
          </a:p>
          <a:p>
            <a:pPr marL="457200" lvl="0" indent="-419100" rtl="0">
              <a:spcBef>
                <a:spcPts val="0"/>
              </a:spcBef>
              <a:buClr>
                <a:schemeClr val="dk1"/>
              </a:buClr>
              <a:buSzPct val="100000"/>
              <a:buFont typeface="Trebuchet MS"/>
              <a:buChar char="●"/>
            </a:pPr>
            <a:r>
              <a:rPr lang="en" sz="3000">
                <a:solidFill>
                  <a:schemeClr val="dk1"/>
                </a:solidFill>
                <a:latin typeface="Trebuchet MS"/>
                <a:ea typeface="Trebuchet MS"/>
                <a:cs typeface="Trebuchet MS"/>
                <a:sym typeface="Trebuchet MS"/>
              </a:rPr>
              <a:t>Virginia Department of Education</a:t>
            </a:r>
          </a:p>
          <a:p>
            <a:pPr marL="457200" lvl="0" indent="-419100" rtl="0">
              <a:spcBef>
                <a:spcPts val="0"/>
              </a:spcBef>
              <a:buClr>
                <a:schemeClr val="dk1"/>
              </a:buClr>
              <a:buSzPct val="100000"/>
              <a:buFont typeface="Trebuchet MS"/>
              <a:buChar char="●"/>
            </a:pPr>
            <a:r>
              <a:rPr lang="en" sz="3000">
                <a:solidFill>
                  <a:schemeClr val="dk1"/>
                </a:solidFill>
                <a:latin typeface="Trebuchet MS"/>
                <a:ea typeface="Trebuchet MS"/>
                <a:cs typeface="Trebuchet MS"/>
                <a:sym typeface="Trebuchet MS"/>
              </a:rPr>
              <a:t>OnTheMap</a:t>
            </a:r>
          </a:p>
        </p:txBody>
      </p:sp>
      <p:sp>
        <p:nvSpPr>
          <p:cNvPr id="30" name="Shape 136">
            <a:extLst>
              <a:ext uri="{FF2B5EF4-FFF2-40B4-BE49-F238E27FC236}">
                <a16:creationId xmlns:a16="http://schemas.microsoft.com/office/drawing/2014/main" xmlns="" id="{A196F9F2-BFA7-43F1-ABCA-59FE89BEE246}"/>
              </a:ext>
            </a:extLst>
          </p:cNvPr>
          <p:cNvSpPr txBox="1"/>
          <p:nvPr/>
        </p:nvSpPr>
        <p:spPr>
          <a:xfrm>
            <a:off x="11252400" y="1321072"/>
            <a:ext cx="25323600" cy="2119800"/>
          </a:xfrm>
          <a:prstGeom prst="rect">
            <a:avLst/>
          </a:prstGeom>
          <a:noFill/>
          <a:ln>
            <a:noFill/>
          </a:ln>
        </p:spPr>
        <p:txBody>
          <a:bodyPr lIns="89500" tIns="44750" rIns="89500" bIns="44750" anchor="ctr" anchorCtr="0">
            <a:noAutofit/>
          </a:bodyPr>
          <a:lstStyle/>
          <a:p>
            <a:pPr marL="0" marR="0" lvl="0" indent="0" rtl="0">
              <a:spcBef>
                <a:spcPts val="0"/>
              </a:spcBef>
              <a:buSzPct val="25000"/>
              <a:buNone/>
            </a:pPr>
            <a:r>
              <a:rPr lang="en" sz="20000" dirty="0">
                <a:solidFill>
                  <a:schemeClr val="dk1"/>
                </a:solidFill>
                <a:latin typeface="Blanch Caps" charset="0"/>
                <a:ea typeface="Blanch Caps" charset="0"/>
                <a:cs typeface="Blanch Caps" charset="0"/>
              </a:rPr>
              <a:t>Profile of New Kent, VA </a:t>
            </a:r>
          </a:p>
        </p:txBody>
      </p:sp>
      <p:sp>
        <p:nvSpPr>
          <p:cNvPr id="31" name="Shape 137">
            <a:extLst>
              <a:ext uri="{FF2B5EF4-FFF2-40B4-BE49-F238E27FC236}">
                <a16:creationId xmlns:a16="http://schemas.microsoft.com/office/drawing/2014/main" xmlns="" id="{7292BA22-B9F6-4781-8CF8-743E1560672F}"/>
              </a:ext>
            </a:extLst>
          </p:cNvPr>
          <p:cNvSpPr txBox="1"/>
          <p:nvPr/>
        </p:nvSpPr>
        <p:spPr>
          <a:xfrm>
            <a:off x="1599324" y="5611274"/>
            <a:ext cx="7281000" cy="1120500"/>
          </a:xfrm>
          <a:prstGeom prst="rect">
            <a:avLst/>
          </a:prstGeom>
          <a:noFill/>
          <a:ln>
            <a:noFill/>
          </a:ln>
        </p:spPr>
        <p:txBody>
          <a:bodyPr lIns="89500" tIns="44750" rIns="89500" bIns="44750" anchor="t" anchorCtr="0">
            <a:noAutofit/>
          </a:bodyPr>
          <a:lstStyle/>
          <a:p>
            <a:pPr marL="0" marR="0" lvl="0" indent="0" algn="l" rtl="0">
              <a:spcBef>
                <a:spcPts val="0"/>
              </a:spcBef>
              <a:buSzPct val="25000"/>
              <a:buNone/>
            </a:pPr>
            <a:r>
              <a:rPr lang="en" sz="4800" dirty="0">
                <a:solidFill>
                  <a:schemeClr val="dk1"/>
                </a:solidFill>
                <a:latin typeface="Raleway Medium"/>
                <a:ea typeface="Raleway Medium"/>
                <a:cs typeface="Raleway Medium"/>
                <a:sym typeface="Raleway Medium"/>
              </a:rPr>
              <a:t>Project Overview</a:t>
            </a:r>
            <a:r>
              <a:rPr lang="en" sz="4800" b="0" i="0" u="none" strike="noStrike" cap="none" dirty="0">
                <a:solidFill>
                  <a:schemeClr val="dk1"/>
                </a:solidFill>
                <a:latin typeface="Raleway Medium"/>
                <a:ea typeface="Raleway Medium"/>
                <a:cs typeface="Raleway Medium"/>
                <a:sym typeface="Raleway Medium"/>
              </a:rPr>
              <a:t> </a:t>
            </a:r>
          </a:p>
        </p:txBody>
      </p:sp>
      <p:sp>
        <p:nvSpPr>
          <p:cNvPr id="32" name="Shape 138">
            <a:extLst>
              <a:ext uri="{FF2B5EF4-FFF2-40B4-BE49-F238E27FC236}">
                <a16:creationId xmlns:a16="http://schemas.microsoft.com/office/drawing/2014/main" xmlns="" id="{5334B415-D618-44E4-A071-97C668B6E3CD}"/>
              </a:ext>
            </a:extLst>
          </p:cNvPr>
          <p:cNvSpPr txBox="1"/>
          <p:nvPr/>
        </p:nvSpPr>
        <p:spPr>
          <a:xfrm>
            <a:off x="3797204" y="4079691"/>
            <a:ext cx="31427295" cy="1768942"/>
          </a:xfrm>
          <a:prstGeom prst="rect">
            <a:avLst/>
          </a:prstGeom>
          <a:noFill/>
          <a:ln>
            <a:noFill/>
          </a:ln>
        </p:spPr>
        <p:txBody>
          <a:bodyPr lIns="89500" tIns="44750" rIns="89500" bIns="44750" anchor="t" anchorCtr="0">
            <a:noAutofit/>
          </a:bodyPr>
          <a:lstStyle/>
          <a:p>
            <a:pPr marL="4114800" lvl="0" indent="-69850" rtl="0">
              <a:lnSpc>
                <a:spcPct val="100000"/>
              </a:lnSpc>
              <a:spcBef>
                <a:spcPts val="800"/>
              </a:spcBef>
              <a:buSzPct val="27500"/>
              <a:buNone/>
            </a:pPr>
            <a:r>
              <a:rPr lang="en" sz="3600" dirty="0" smtClean="0">
                <a:solidFill>
                  <a:srgbClr val="757070"/>
                </a:solidFill>
                <a:latin typeface="Trebuchet MS"/>
                <a:ea typeface="Trebuchet MS"/>
                <a:cs typeface="Trebuchet MS"/>
                <a:sym typeface="Trebuchet MS"/>
              </a:rPr>
              <a:t>		</a:t>
            </a:r>
            <a:r>
              <a:rPr lang="en" sz="3600" dirty="0" smtClean="0">
                <a:solidFill>
                  <a:srgbClr val="757070"/>
                </a:solidFill>
                <a:latin typeface="Raleway" charset="0"/>
                <a:ea typeface="Raleway" charset="0"/>
                <a:cs typeface="Raleway" charset="0"/>
                <a:sym typeface="Trebuchet MS"/>
              </a:rPr>
              <a:t>David Park, Joseph Kim, David Hinkle, </a:t>
            </a:r>
            <a:r>
              <a:rPr lang="en" sz="3600" dirty="0" err="1" smtClean="0">
                <a:solidFill>
                  <a:srgbClr val="757070"/>
                </a:solidFill>
                <a:latin typeface="Raleway" charset="0"/>
                <a:ea typeface="Raleway" charset="0"/>
                <a:cs typeface="Raleway" charset="0"/>
                <a:sym typeface="Trebuchet MS"/>
              </a:rPr>
              <a:t>Lata</a:t>
            </a:r>
            <a:r>
              <a:rPr lang="en" sz="3600" dirty="0" smtClean="0">
                <a:solidFill>
                  <a:srgbClr val="757070"/>
                </a:solidFill>
                <a:latin typeface="Raleway" charset="0"/>
                <a:ea typeface="Raleway" charset="0"/>
                <a:cs typeface="Raleway" charset="0"/>
                <a:sym typeface="Trebuchet MS"/>
              </a:rPr>
              <a:t> </a:t>
            </a:r>
            <a:r>
              <a:rPr lang="en" sz="3600" dirty="0" err="1" smtClean="0">
                <a:solidFill>
                  <a:srgbClr val="757070"/>
                </a:solidFill>
                <a:latin typeface="Raleway" charset="0"/>
                <a:ea typeface="Raleway" charset="0"/>
                <a:cs typeface="Raleway" charset="0"/>
                <a:sym typeface="Trebuchet MS"/>
              </a:rPr>
              <a:t>Kodali</a:t>
            </a:r>
            <a:r>
              <a:rPr lang="en-US" sz="3600" dirty="0" smtClean="0">
                <a:solidFill>
                  <a:srgbClr val="757070"/>
                </a:solidFill>
                <a:latin typeface="Raleway" charset="0"/>
                <a:ea typeface="Raleway" charset="0"/>
                <a:cs typeface="Raleway" charset="0"/>
                <a:sym typeface="Trebuchet MS"/>
              </a:rPr>
              <a:t> (Virginia Tech) with </a:t>
            </a:r>
            <a:r>
              <a:rPr lang="en" sz="3600" dirty="0" smtClean="0">
                <a:solidFill>
                  <a:srgbClr val="757070"/>
                </a:solidFill>
                <a:latin typeface="Raleway" charset="0"/>
                <a:ea typeface="Raleway" charset="0"/>
                <a:cs typeface="Raleway" charset="0"/>
                <a:sym typeface="Trebuchet MS"/>
              </a:rPr>
              <a:t>Dave Higdon </a:t>
            </a:r>
            <a:r>
              <a:rPr lang="en-US" sz="3600" dirty="0" smtClean="0">
                <a:solidFill>
                  <a:srgbClr val="757070"/>
                </a:solidFill>
                <a:latin typeface="Raleway" charset="0"/>
                <a:ea typeface="Raleway" charset="0"/>
                <a:cs typeface="Raleway" charset="0"/>
                <a:sym typeface="Trebuchet MS"/>
              </a:rPr>
              <a:t>and</a:t>
            </a:r>
            <a:r>
              <a:rPr lang="en" sz="3600" dirty="0" smtClean="0">
                <a:solidFill>
                  <a:srgbClr val="757070"/>
                </a:solidFill>
                <a:latin typeface="Raleway" charset="0"/>
                <a:ea typeface="Raleway" charset="0"/>
                <a:cs typeface="Raleway" charset="0"/>
                <a:sym typeface="Trebuchet MS"/>
              </a:rPr>
              <a:t> Stephanie Shipp</a:t>
            </a:r>
            <a:r>
              <a:rPr lang="en-US" sz="3600" dirty="0" smtClean="0">
                <a:solidFill>
                  <a:srgbClr val="757070"/>
                </a:solidFill>
                <a:latin typeface="Raleway" charset="0"/>
                <a:ea typeface="Raleway" charset="0"/>
                <a:cs typeface="Raleway" charset="0"/>
                <a:sym typeface="Trebuchet MS"/>
              </a:rPr>
              <a:t> (SDAL</a:t>
            </a:r>
            <a:r>
              <a:rPr lang="en-US" sz="3600" dirty="0" smtClean="0">
                <a:solidFill>
                  <a:srgbClr val="757070"/>
                </a:solidFill>
                <a:latin typeface="Raleway" charset="0"/>
                <a:ea typeface="Raleway" charset="0"/>
                <a:cs typeface="Raleway" charset="0"/>
                <a:sym typeface="Trebuchet MS"/>
              </a:rPr>
              <a:t>)</a:t>
            </a:r>
            <a:r>
              <a:rPr lang="en" sz="3600" dirty="0" smtClean="0">
                <a:solidFill>
                  <a:srgbClr val="757070"/>
                </a:solidFill>
                <a:latin typeface="Raleway" charset="0"/>
                <a:ea typeface="Raleway" charset="0"/>
                <a:cs typeface="Raleway" charset="0"/>
                <a:sym typeface="Trebuchet MS"/>
              </a:rPr>
              <a:t>	Sponsor</a:t>
            </a:r>
            <a:r>
              <a:rPr lang="en-US" sz="3600" dirty="0" smtClean="0">
                <a:solidFill>
                  <a:srgbClr val="757070"/>
                </a:solidFill>
                <a:latin typeface="Raleway" charset="0"/>
                <a:ea typeface="Raleway" charset="0"/>
                <a:cs typeface="Raleway" charset="0"/>
                <a:sym typeface="Trebuchet MS"/>
              </a:rPr>
              <a:t>: </a:t>
            </a:r>
            <a:r>
              <a:rPr lang="en" sz="3600" dirty="0">
                <a:solidFill>
                  <a:srgbClr val="757070"/>
                </a:solidFill>
                <a:latin typeface="Raleway" charset="0"/>
                <a:ea typeface="Raleway" charset="0"/>
                <a:cs typeface="Raleway" charset="0"/>
                <a:sym typeface="Trebuchet MS"/>
              </a:rPr>
              <a:t>Carl </a:t>
            </a:r>
            <a:r>
              <a:rPr lang="en" sz="3600" dirty="0" smtClean="0">
                <a:solidFill>
                  <a:srgbClr val="757070"/>
                </a:solidFill>
                <a:latin typeface="Raleway" charset="0"/>
                <a:ea typeface="Raleway" charset="0"/>
                <a:cs typeface="Raleway" charset="0"/>
                <a:sym typeface="Trebuchet MS"/>
              </a:rPr>
              <a:t>Frick</a:t>
            </a:r>
            <a:r>
              <a:rPr lang="en-US" sz="3600" dirty="0" smtClean="0">
                <a:solidFill>
                  <a:srgbClr val="757070"/>
                </a:solidFill>
                <a:latin typeface="Raleway" charset="0"/>
                <a:ea typeface="Raleway" charset="0"/>
                <a:cs typeface="Raleway" charset="0"/>
                <a:sym typeface="Trebuchet MS"/>
              </a:rPr>
              <a:t>, </a:t>
            </a:r>
            <a:r>
              <a:rPr lang="en" sz="3600" dirty="0" smtClean="0">
                <a:solidFill>
                  <a:srgbClr val="757070"/>
                </a:solidFill>
                <a:latin typeface="Raleway" charset="0"/>
                <a:ea typeface="Raleway" charset="0"/>
                <a:cs typeface="Raleway" charset="0"/>
                <a:sym typeface="Trebuchet MS"/>
              </a:rPr>
              <a:t>Virginia Corporate Extension (VCE</a:t>
            </a:r>
            <a:r>
              <a:rPr lang="en" sz="3600" smtClean="0">
                <a:solidFill>
                  <a:srgbClr val="757070"/>
                </a:solidFill>
                <a:latin typeface="Raleway" charset="0"/>
                <a:ea typeface="Raleway" charset="0"/>
                <a:cs typeface="Raleway" charset="0"/>
                <a:sym typeface="Trebuchet MS"/>
              </a:rPr>
              <a:t>) </a:t>
            </a:r>
            <a:r>
              <a:rPr lang="en" sz="3600" smtClean="0">
                <a:solidFill>
                  <a:srgbClr val="757070"/>
                </a:solidFill>
                <a:latin typeface="Raleway" charset="0"/>
                <a:ea typeface="Raleway" charset="0"/>
                <a:cs typeface="Raleway" charset="0"/>
                <a:sym typeface="Trebuchet MS"/>
              </a:rPr>
              <a:t>representative</a:t>
            </a:r>
            <a:endParaRPr sz="3600" dirty="0">
              <a:solidFill>
                <a:srgbClr val="757070"/>
              </a:solidFill>
              <a:latin typeface="Raleway"/>
              <a:ea typeface="Raleway"/>
              <a:cs typeface="Raleway"/>
              <a:sym typeface="Raleway"/>
            </a:endParaRPr>
          </a:p>
        </p:txBody>
      </p:sp>
      <p:sp>
        <p:nvSpPr>
          <p:cNvPr id="33" name="Shape 139">
            <a:extLst>
              <a:ext uri="{FF2B5EF4-FFF2-40B4-BE49-F238E27FC236}">
                <a16:creationId xmlns:a16="http://schemas.microsoft.com/office/drawing/2014/main" xmlns="" id="{AA0EF2AF-BFC1-49DD-A87C-8FCF2F4F028C}"/>
              </a:ext>
            </a:extLst>
          </p:cNvPr>
          <p:cNvSpPr txBox="1"/>
          <p:nvPr/>
        </p:nvSpPr>
        <p:spPr>
          <a:xfrm>
            <a:off x="1692724" y="9825161"/>
            <a:ext cx="5521500" cy="1120500"/>
          </a:xfrm>
          <a:prstGeom prst="rect">
            <a:avLst/>
          </a:prstGeom>
          <a:noFill/>
          <a:ln>
            <a:noFill/>
          </a:ln>
        </p:spPr>
        <p:txBody>
          <a:bodyPr lIns="89500" tIns="44750" rIns="89500" bIns="44750" anchor="t" anchorCtr="0">
            <a:noAutofit/>
          </a:bodyPr>
          <a:lstStyle/>
          <a:p>
            <a:pPr marL="0" marR="0" lvl="0" indent="0" algn="l" rtl="0">
              <a:spcBef>
                <a:spcPts val="0"/>
              </a:spcBef>
              <a:buSzPct val="25000"/>
              <a:buNone/>
            </a:pPr>
            <a:r>
              <a:rPr lang="en" sz="4800" dirty="0">
                <a:solidFill>
                  <a:schemeClr val="dk1"/>
                </a:solidFill>
                <a:latin typeface="Raleway Medium"/>
                <a:ea typeface="Raleway Medium"/>
                <a:cs typeface="Raleway Medium"/>
                <a:sym typeface="Raleway Medium"/>
              </a:rPr>
              <a:t>Data</a:t>
            </a:r>
          </a:p>
        </p:txBody>
      </p:sp>
      <p:sp>
        <p:nvSpPr>
          <p:cNvPr id="34" name="Shape 140">
            <a:extLst>
              <a:ext uri="{FF2B5EF4-FFF2-40B4-BE49-F238E27FC236}">
                <a16:creationId xmlns:a16="http://schemas.microsoft.com/office/drawing/2014/main" xmlns="" id="{E3107EC5-57FC-4EFC-A91F-B7C71607A3FF}"/>
              </a:ext>
            </a:extLst>
          </p:cNvPr>
          <p:cNvSpPr txBox="1"/>
          <p:nvPr/>
        </p:nvSpPr>
        <p:spPr>
          <a:xfrm>
            <a:off x="1421623" y="12242423"/>
            <a:ext cx="9950400" cy="1105800"/>
          </a:xfrm>
          <a:prstGeom prst="rect">
            <a:avLst/>
          </a:prstGeom>
          <a:noFill/>
          <a:ln>
            <a:noFill/>
          </a:ln>
        </p:spPr>
        <p:txBody>
          <a:bodyPr lIns="89500" tIns="44750" rIns="89500" bIns="44750" anchor="t" anchorCtr="0">
            <a:noAutofit/>
          </a:bodyPr>
          <a:lstStyle/>
          <a:p>
            <a:pPr marL="0" marR="0" lvl="0" indent="0" algn="l" rtl="0">
              <a:spcBef>
                <a:spcPts val="0"/>
              </a:spcBef>
              <a:buSzPct val="25000"/>
              <a:buNone/>
            </a:pPr>
            <a:r>
              <a:rPr lang="en" sz="4800" dirty="0">
                <a:solidFill>
                  <a:schemeClr val="dk1"/>
                </a:solidFill>
                <a:latin typeface="Raleway Medium"/>
                <a:ea typeface="Raleway Medium"/>
                <a:cs typeface="Raleway Medium"/>
                <a:sym typeface="Raleway Medium"/>
              </a:rPr>
              <a:t>Transportation</a:t>
            </a:r>
          </a:p>
        </p:txBody>
      </p:sp>
      <p:sp>
        <p:nvSpPr>
          <p:cNvPr id="35" name="Shape 141">
            <a:extLst>
              <a:ext uri="{FF2B5EF4-FFF2-40B4-BE49-F238E27FC236}">
                <a16:creationId xmlns:a16="http://schemas.microsoft.com/office/drawing/2014/main" xmlns="" id="{D897E155-5A16-482F-9644-6D98EB4ED85A}"/>
              </a:ext>
            </a:extLst>
          </p:cNvPr>
          <p:cNvSpPr txBox="1"/>
          <p:nvPr/>
        </p:nvSpPr>
        <p:spPr>
          <a:xfrm>
            <a:off x="18985261" y="21371459"/>
            <a:ext cx="9950400" cy="920100"/>
          </a:xfrm>
          <a:prstGeom prst="rect">
            <a:avLst/>
          </a:prstGeom>
          <a:noFill/>
          <a:ln>
            <a:noFill/>
          </a:ln>
        </p:spPr>
        <p:txBody>
          <a:bodyPr lIns="89500" tIns="44750" rIns="89500" bIns="44750" anchor="t" anchorCtr="0">
            <a:noAutofit/>
          </a:bodyPr>
          <a:lstStyle/>
          <a:p>
            <a:pPr marL="0" marR="0" lvl="0" indent="0" algn="l" rtl="0">
              <a:spcBef>
                <a:spcPts val="0"/>
              </a:spcBef>
              <a:buSzPct val="25000"/>
              <a:buNone/>
            </a:pPr>
            <a:r>
              <a:rPr lang="en" sz="4800" dirty="0">
                <a:solidFill>
                  <a:schemeClr val="dk1"/>
                </a:solidFill>
                <a:latin typeface="Raleway Medium"/>
                <a:ea typeface="Raleway Medium"/>
                <a:cs typeface="Raleway Medium"/>
                <a:sym typeface="Raleway Medium"/>
              </a:rPr>
              <a:t>Socioeconomic Factors </a:t>
            </a:r>
          </a:p>
        </p:txBody>
      </p:sp>
      <p:sp>
        <p:nvSpPr>
          <p:cNvPr id="36" name="Shape 145">
            <a:extLst>
              <a:ext uri="{FF2B5EF4-FFF2-40B4-BE49-F238E27FC236}">
                <a16:creationId xmlns:a16="http://schemas.microsoft.com/office/drawing/2014/main" xmlns="" id="{ACF8A2E6-EDC8-4EA8-AE4A-C034CCCBA687}"/>
              </a:ext>
            </a:extLst>
          </p:cNvPr>
          <p:cNvSpPr txBox="1"/>
          <p:nvPr/>
        </p:nvSpPr>
        <p:spPr>
          <a:xfrm>
            <a:off x="1294523" y="21526699"/>
            <a:ext cx="10257600" cy="1105800"/>
          </a:xfrm>
          <a:prstGeom prst="rect">
            <a:avLst/>
          </a:prstGeom>
          <a:noFill/>
          <a:ln>
            <a:noFill/>
          </a:ln>
        </p:spPr>
        <p:txBody>
          <a:bodyPr lIns="89500" tIns="44750" rIns="89500" bIns="44750" anchor="t" anchorCtr="0">
            <a:noAutofit/>
          </a:bodyPr>
          <a:lstStyle/>
          <a:p>
            <a:pPr marL="0" marR="0" lvl="0" indent="0" algn="l" rtl="0">
              <a:spcBef>
                <a:spcPts val="0"/>
              </a:spcBef>
              <a:buSzPct val="25000"/>
              <a:buNone/>
            </a:pPr>
            <a:r>
              <a:rPr lang="en" sz="4800">
                <a:solidFill>
                  <a:schemeClr val="dk1"/>
                </a:solidFill>
                <a:latin typeface="Raleway Medium"/>
                <a:ea typeface="Raleway Medium"/>
                <a:cs typeface="Raleway Medium"/>
                <a:sym typeface="Raleway Medium"/>
              </a:rPr>
              <a:t>Growth in Housing</a:t>
            </a:r>
          </a:p>
        </p:txBody>
      </p:sp>
      <p:pic>
        <p:nvPicPr>
          <p:cNvPr id="38" name="Shape 149" descr="Capture7.PNG">
            <a:extLst>
              <a:ext uri="{FF2B5EF4-FFF2-40B4-BE49-F238E27FC236}">
                <a16:creationId xmlns:a16="http://schemas.microsoft.com/office/drawing/2014/main" xmlns="" id="{87E79850-CD5C-4721-84D5-EE730E53620B}"/>
              </a:ext>
            </a:extLst>
          </p:cNvPr>
          <p:cNvPicPr preferRelativeResize="0"/>
          <p:nvPr/>
        </p:nvPicPr>
        <p:blipFill>
          <a:blip r:embed="rId3">
            <a:alphaModFix/>
          </a:blip>
          <a:stretch>
            <a:fillRect/>
          </a:stretch>
        </p:blipFill>
        <p:spPr>
          <a:xfrm>
            <a:off x="10781787" y="20768486"/>
            <a:ext cx="7815699" cy="347048"/>
          </a:xfrm>
          <a:prstGeom prst="rect">
            <a:avLst/>
          </a:prstGeom>
          <a:noFill/>
          <a:ln>
            <a:noFill/>
          </a:ln>
        </p:spPr>
      </p:pic>
      <p:pic>
        <p:nvPicPr>
          <p:cNvPr id="39" name="Shape 150" descr="Capture.PNG">
            <a:extLst>
              <a:ext uri="{FF2B5EF4-FFF2-40B4-BE49-F238E27FC236}">
                <a16:creationId xmlns:a16="http://schemas.microsoft.com/office/drawing/2014/main" xmlns="" id="{95D4BBA0-E0DD-425C-89A7-3D81EC5BC7CD}"/>
              </a:ext>
            </a:extLst>
          </p:cNvPr>
          <p:cNvPicPr preferRelativeResize="0"/>
          <p:nvPr/>
        </p:nvPicPr>
        <p:blipFill>
          <a:blip r:embed="rId4">
            <a:alphaModFix/>
          </a:blip>
          <a:stretch>
            <a:fillRect/>
          </a:stretch>
        </p:blipFill>
        <p:spPr>
          <a:xfrm>
            <a:off x="10664425" y="16479374"/>
            <a:ext cx="8050428" cy="4216924"/>
          </a:xfrm>
          <a:prstGeom prst="rect">
            <a:avLst/>
          </a:prstGeom>
          <a:noFill/>
          <a:ln>
            <a:noFill/>
          </a:ln>
        </p:spPr>
      </p:pic>
      <p:sp>
        <p:nvSpPr>
          <p:cNvPr id="40" name="Shape 151">
            <a:extLst>
              <a:ext uri="{FF2B5EF4-FFF2-40B4-BE49-F238E27FC236}">
                <a16:creationId xmlns:a16="http://schemas.microsoft.com/office/drawing/2014/main" xmlns="" id="{32E7D31B-4E57-40F0-A83E-3A6E8610102A}"/>
              </a:ext>
            </a:extLst>
          </p:cNvPr>
          <p:cNvSpPr txBox="1"/>
          <p:nvPr/>
        </p:nvSpPr>
        <p:spPr>
          <a:xfrm>
            <a:off x="2381250" y="6474725"/>
            <a:ext cx="14454600" cy="3575100"/>
          </a:xfrm>
          <a:prstGeom prst="rect">
            <a:avLst/>
          </a:prstGeom>
          <a:noFill/>
          <a:ln>
            <a:noFill/>
          </a:ln>
        </p:spPr>
        <p:txBody>
          <a:bodyPr lIns="91425" tIns="91425" rIns="91425" bIns="91425" anchor="t" anchorCtr="0">
            <a:noAutofit/>
          </a:bodyPr>
          <a:lstStyle/>
          <a:p>
            <a:pPr lvl="0" rtl="0">
              <a:lnSpc>
                <a:spcPct val="100000"/>
              </a:lnSpc>
              <a:spcBef>
                <a:spcPts val="0"/>
              </a:spcBef>
              <a:buNone/>
            </a:pPr>
            <a:r>
              <a:rPr lang="en" sz="3000" b="1" dirty="0">
                <a:solidFill>
                  <a:schemeClr val="dk1"/>
                </a:solidFill>
                <a:latin typeface="Trebuchet MS"/>
                <a:ea typeface="Trebuchet MS"/>
                <a:cs typeface="Trebuchet MS"/>
                <a:sym typeface="Trebuchet MS"/>
              </a:rPr>
              <a:t>Problem: </a:t>
            </a:r>
            <a:r>
              <a:rPr lang="en" sz="3000" dirty="0">
                <a:solidFill>
                  <a:schemeClr val="dk1"/>
                </a:solidFill>
                <a:latin typeface="Trebuchet MS"/>
                <a:ea typeface="Trebuchet MS"/>
                <a:cs typeface="Trebuchet MS"/>
                <a:sym typeface="Trebuchet MS"/>
              </a:rPr>
              <a:t>New Kent County officials are worried about their youth and lack of afterschool activities. Some parents have long work commutes, and there is a concern about increased drug usage. Another issue is the lack of transportation for programs such as 4-H and other barriers to enrollment in 4-H, such as cost.</a:t>
            </a:r>
          </a:p>
          <a:p>
            <a:pPr lvl="0" rtl="0">
              <a:lnSpc>
                <a:spcPct val="100000"/>
              </a:lnSpc>
              <a:spcBef>
                <a:spcPts val="0"/>
              </a:spcBef>
              <a:buNone/>
            </a:pPr>
            <a:endParaRPr sz="3000" dirty="0">
              <a:solidFill>
                <a:schemeClr val="dk1"/>
              </a:solidFill>
              <a:latin typeface="Trebuchet MS"/>
              <a:ea typeface="Trebuchet MS"/>
              <a:cs typeface="Trebuchet MS"/>
              <a:sym typeface="Trebuchet MS"/>
            </a:endParaRPr>
          </a:p>
          <a:p>
            <a:pPr lvl="0" rtl="0">
              <a:spcBef>
                <a:spcPts val="0"/>
              </a:spcBef>
              <a:buNone/>
            </a:pPr>
            <a:r>
              <a:rPr lang="en" sz="3000" b="1" dirty="0">
                <a:solidFill>
                  <a:schemeClr val="dk1"/>
                </a:solidFill>
                <a:latin typeface="Trebuchet MS"/>
                <a:ea typeface="Trebuchet MS"/>
                <a:cs typeface="Trebuchet MS"/>
                <a:sym typeface="Trebuchet MS"/>
              </a:rPr>
              <a:t>Plan: </a:t>
            </a:r>
            <a:r>
              <a:rPr lang="en" sz="3000" dirty="0">
                <a:solidFill>
                  <a:schemeClr val="dk1"/>
                </a:solidFill>
                <a:latin typeface="Trebuchet MS"/>
                <a:ea typeface="Trebuchet MS"/>
                <a:cs typeface="Trebuchet MS"/>
                <a:sym typeface="Trebuchet MS"/>
              </a:rPr>
              <a:t>Use data from various sources to understand the issues of New Kent and how New Kent County compares to rest of Virginia.</a:t>
            </a:r>
          </a:p>
        </p:txBody>
      </p:sp>
      <p:sp>
        <p:nvSpPr>
          <p:cNvPr id="41" name="Shape 152">
            <a:extLst>
              <a:ext uri="{FF2B5EF4-FFF2-40B4-BE49-F238E27FC236}">
                <a16:creationId xmlns:a16="http://schemas.microsoft.com/office/drawing/2014/main" xmlns="" id="{DD3154F8-A4E7-4CE4-B9B8-E8B402DF103A}"/>
              </a:ext>
            </a:extLst>
          </p:cNvPr>
          <p:cNvSpPr txBox="1"/>
          <p:nvPr/>
        </p:nvSpPr>
        <p:spPr>
          <a:xfrm>
            <a:off x="1194450" y="22438874"/>
            <a:ext cx="15495600" cy="2535600"/>
          </a:xfrm>
          <a:prstGeom prst="rect">
            <a:avLst/>
          </a:prstGeom>
          <a:noFill/>
          <a:ln>
            <a:noFill/>
          </a:ln>
        </p:spPr>
        <p:txBody>
          <a:bodyPr lIns="89500" tIns="44750" rIns="89500" bIns="44750" anchor="t" anchorCtr="0">
            <a:noAutofit/>
          </a:bodyPr>
          <a:lstStyle/>
          <a:p>
            <a:pPr marL="469900" lvl="0" indent="-457200" rtl="0">
              <a:lnSpc>
                <a:spcPct val="100000"/>
              </a:lnSpc>
              <a:spcBef>
                <a:spcPts val="800"/>
              </a:spcBef>
              <a:buClr>
                <a:schemeClr val="dk1"/>
              </a:buClr>
              <a:buSzPct val="100000"/>
              <a:buFont typeface="Arial" charset="0"/>
              <a:buChar char="•"/>
            </a:pPr>
            <a:r>
              <a:rPr lang="en" sz="2600" dirty="0">
                <a:solidFill>
                  <a:schemeClr val="dk1"/>
                </a:solidFill>
                <a:latin typeface="Trebuchet MS"/>
                <a:ea typeface="Trebuchet MS"/>
                <a:cs typeface="Trebuchet MS"/>
                <a:sym typeface="Trebuchet MS"/>
              </a:rPr>
              <a:t>The graph</a:t>
            </a:r>
            <a:r>
              <a:rPr lang="en" sz="2600" baseline="30000" dirty="0">
                <a:solidFill>
                  <a:schemeClr val="dk1"/>
                </a:solidFill>
                <a:latin typeface="Trebuchet MS"/>
                <a:ea typeface="Trebuchet MS"/>
                <a:cs typeface="Trebuchet MS"/>
                <a:sym typeface="Trebuchet MS"/>
              </a:rPr>
              <a:t>4 </a:t>
            </a:r>
            <a:r>
              <a:rPr lang="en" sz="2600" dirty="0">
                <a:solidFill>
                  <a:schemeClr val="dk1"/>
                </a:solidFill>
                <a:latin typeface="Trebuchet MS"/>
                <a:ea typeface="Trebuchet MS"/>
                <a:cs typeface="Trebuchet MS"/>
                <a:sym typeface="Trebuchet MS"/>
              </a:rPr>
              <a:t>below shows the overall trend in growth of residents moving into the New Kent Area. </a:t>
            </a:r>
          </a:p>
          <a:p>
            <a:pPr marL="469900" lvl="0" indent="-457200" rtl="0">
              <a:lnSpc>
                <a:spcPct val="100000"/>
              </a:lnSpc>
              <a:spcBef>
                <a:spcPts val="800"/>
              </a:spcBef>
              <a:buClr>
                <a:schemeClr val="dk1"/>
              </a:buClr>
              <a:buSzPct val="100000"/>
              <a:buFont typeface="Arial" charset="0"/>
              <a:buChar char="•"/>
            </a:pPr>
            <a:r>
              <a:rPr lang="en" sz="2600" dirty="0">
                <a:solidFill>
                  <a:schemeClr val="dk1"/>
                </a:solidFill>
                <a:latin typeface="Trebuchet MS"/>
                <a:ea typeface="Trebuchet MS"/>
                <a:cs typeface="Trebuchet MS"/>
                <a:sym typeface="Trebuchet MS"/>
              </a:rPr>
              <a:t>From 2000 to 2009, New Kent saw a huge overall growth in population by about 7,500 people.</a:t>
            </a:r>
          </a:p>
          <a:p>
            <a:pPr marL="469900" lvl="0" indent="-457200" rtl="0">
              <a:lnSpc>
                <a:spcPct val="100000"/>
              </a:lnSpc>
              <a:spcBef>
                <a:spcPts val="800"/>
              </a:spcBef>
              <a:buClr>
                <a:schemeClr val="dk1"/>
              </a:buClr>
              <a:buSzPct val="100000"/>
              <a:buFont typeface="Arial" charset="0"/>
              <a:buChar char="•"/>
            </a:pPr>
            <a:r>
              <a:rPr lang="en" sz="2600" dirty="0">
                <a:solidFill>
                  <a:schemeClr val="dk1"/>
                </a:solidFill>
                <a:latin typeface="Trebuchet MS"/>
                <a:ea typeface="Trebuchet MS"/>
                <a:cs typeface="Trebuchet MS"/>
                <a:sym typeface="Trebuchet MS"/>
              </a:rPr>
              <a:t>The population increased 36.9% during this time span.</a:t>
            </a:r>
          </a:p>
          <a:p>
            <a:pPr lvl="0" rtl="0">
              <a:lnSpc>
                <a:spcPct val="150000"/>
              </a:lnSpc>
              <a:spcBef>
                <a:spcPts val="800"/>
              </a:spcBef>
              <a:buNone/>
            </a:pPr>
            <a:endParaRPr sz="1600" dirty="0">
              <a:solidFill>
                <a:schemeClr val="dk2"/>
              </a:solidFill>
              <a:latin typeface="Trebuchet MS"/>
              <a:ea typeface="Trebuchet MS"/>
              <a:cs typeface="Trebuchet MS"/>
              <a:sym typeface="Trebuchet MS"/>
            </a:endParaRPr>
          </a:p>
        </p:txBody>
      </p:sp>
      <p:sp>
        <p:nvSpPr>
          <p:cNvPr id="42" name="Shape 153">
            <a:extLst>
              <a:ext uri="{FF2B5EF4-FFF2-40B4-BE49-F238E27FC236}">
                <a16:creationId xmlns:a16="http://schemas.microsoft.com/office/drawing/2014/main" xmlns="" id="{7EEF5618-9C06-4D2C-BE1B-B33FC0611BE5}"/>
              </a:ext>
            </a:extLst>
          </p:cNvPr>
          <p:cNvSpPr txBox="1"/>
          <p:nvPr/>
        </p:nvSpPr>
        <p:spPr>
          <a:xfrm>
            <a:off x="27765599" y="22830099"/>
            <a:ext cx="7646849" cy="7953599"/>
          </a:xfrm>
          <a:prstGeom prst="rect">
            <a:avLst/>
          </a:prstGeom>
          <a:noFill/>
          <a:ln>
            <a:noFill/>
          </a:ln>
        </p:spPr>
        <p:txBody>
          <a:bodyPr lIns="91425" tIns="91425" rIns="91425" bIns="91425" anchor="t" anchorCtr="0">
            <a:noAutofit/>
          </a:bodyPr>
          <a:lstStyle/>
          <a:p>
            <a:pPr lvl="0">
              <a:spcBef>
                <a:spcPts val="600"/>
              </a:spcBef>
            </a:pPr>
            <a:r>
              <a:rPr lang="en" sz="3200" dirty="0" smtClean="0">
                <a:solidFill>
                  <a:schemeClr val="dk1"/>
                </a:solidFill>
                <a:latin typeface="Trebuchet MS"/>
                <a:ea typeface="Trebuchet MS"/>
                <a:cs typeface="Trebuchet MS"/>
                <a:sym typeface="Trebuchet MS"/>
              </a:rPr>
              <a:t>Children </a:t>
            </a:r>
            <a:r>
              <a:rPr lang="en" sz="3200" dirty="0">
                <a:solidFill>
                  <a:schemeClr val="dk1"/>
                </a:solidFill>
                <a:latin typeface="Trebuchet MS"/>
                <a:ea typeface="Trebuchet MS"/>
                <a:cs typeface="Trebuchet MS"/>
                <a:sym typeface="Trebuchet MS"/>
              </a:rPr>
              <a:t>in Poverty and High School </a:t>
            </a:r>
            <a:r>
              <a:rPr lang="en" sz="3200" dirty="0" smtClean="0">
                <a:solidFill>
                  <a:schemeClr val="dk1"/>
                </a:solidFill>
                <a:latin typeface="Trebuchet MS"/>
                <a:ea typeface="Trebuchet MS"/>
                <a:cs typeface="Trebuchet MS"/>
                <a:sym typeface="Trebuchet MS"/>
              </a:rPr>
              <a:t>Graduation.</a:t>
            </a:r>
            <a:r>
              <a:rPr lang="en" sz="3200" b="1" baseline="30000" dirty="0" smtClean="0">
                <a:solidFill>
                  <a:schemeClr val="dk1"/>
                </a:solidFill>
                <a:latin typeface="Trebuchet MS"/>
                <a:ea typeface="Trebuchet MS"/>
                <a:cs typeface="Trebuchet MS"/>
                <a:sym typeface="Trebuchet MS"/>
              </a:rPr>
              <a:t>6</a:t>
            </a:r>
            <a:endParaRPr lang="en" sz="3200" dirty="0">
              <a:solidFill>
                <a:schemeClr val="dk1"/>
              </a:solidFill>
              <a:latin typeface="Trebuchet MS"/>
              <a:ea typeface="Trebuchet MS"/>
              <a:cs typeface="Trebuchet MS"/>
              <a:sym typeface="Trebuchet MS"/>
            </a:endParaRPr>
          </a:p>
          <a:p>
            <a:pPr marL="457200" lvl="0" indent="-419100" rtl="0">
              <a:spcBef>
                <a:spcPts val="600"/>
              </a:spcBef>
              <a:buClr>
                <a:schemeClr val="dk1"/>
              </a:buClr>
              <a:buSzPct val="100000"/>
              <a:buFont typeface="Trebuchet MS"/>
              <a:buChar char="●"/>
            </a:pPr>
            <a:r>
              <a:rPr lang="en" sz="3200" i="1" dirty="0">
                <a:solidFill>
                  <a:schemeClr val="dk1"/>
                </a:solidFill>
                <a:latin typeface="Trebuchet MS"/>
                <a:ea typeface="Trebuchet MS"/>
                <a:cs typeface="Trebuchet MS"/>
                <a:sym typeface="Trebuchet MS"/>
              </a:rPr>
              <a:t>On the left: </a:t>
            </a:r>
            <a:r>
              <a:rPr lang="en" sz="3200" dirty="0">
                <a:solidFill>
                  <a:schemeClr val="dk1"/>
                </a:solidFill>
                <a:latin typeface="Trebuchet MS"/>
                <a:ea typeface="Trebuchet MS"/>
                <a:cs typeface="Trebuchet MS"/>
                <a:sym typeface="Trebuchet MS"/>
              </a:rPr>
              <a:t>Shows the rate of children in poverty in New Kent County from 2002-2015. </a:t>
            </a:r>
            <a:r>
              <a:rPr lang="en" sz="3200" dirty="0" smtClean="0">
                <a:solidFill>
                  <a:schemeClr val="dk1"/>
                </a:solidFill>
                <a:latin typeface="Trebuchet MS"/>
                <a:ea typeface="Trebuchet MS"/>
                <a:cs typeface="Trebuchet MS"/>
                <a:sym typeface="Trebuchet MS"/>
              </a:rPr>
              <a:t>New </a:t>
            </a:r>
            <a:r>
              <a:rPr lang="en" sz="3200" dirty="0">
                <a:solidFill>
                  <a:schemeClr val="dk1"/>
                </a:solidFill>
                <a:latin typeface="Trebuchet MS"/>
                <a:ea typeface="Trebuchet MS"/>
                <a:cs typeface="Trebuchet MS"/>
                <a:sym typeface="Trebuchet MS"/>
              </a:rPr>
              <a:t>Kent has </a:t>
            </a:r>
            <a:r>
              <a:rPr lang="en-US" sz="3200" dirty="0" smtClean="0">
                <a:solidFill>
                  <a:schemeClr val="dk1"/>
                </a:solidFill>
                <a:latin typeface="Trebuchet MS"/>
                <a:ea typeface="Trebuchet MS"/>
                <a:cs typeface="Trebuchet MS"/>
                <a:sym typeface="Trebuchet MS"/>
              </a:rPr>
              <a:t>fewer</a:t>
            </a:r>
            <a:r>
              <a:rPr lang="en" sz="3200" dirty="0" smtClean="0">
                <a:solidFill>
                  <a:schemeClr val="dk1"/>
                </a:solidFill>
                <a:latin typeface="Trebuchet MS"/>
                <a:ea typeface="Trebuchet MS"/>
                <a:cs typeface="Trebuchet MS"/>
                <a:sym typeface="Trebuchet MS"/>
              </a:rPr>
              <a:t> </a:t>
            </a:r>
            <a:r>
              <a:rPr lang="en" sz="3200" dirty="0">
                <a:solidFill>
                  <a:schemeClr val="dk1"/>
                </a:solidFill>
                <a:latin typeface="Trebuchet MS"/>
                <a:ea typeface="Trebuchet MS"/>
                <a:cs typeface="Trebuchet MS"/>
                <a:sym typeface="Trebuchet MS"/>
              </a:rPr>
              <a:t>children in poverty when compared </a:t>
            </a:r>
            <a:r>
              <a:rPr lang="en" sz="3200" dirty="0" smtClean="0">
                <a:solidFill>
                  <a:schemeClr val="dk1"/>
                </a:solidFill>
                <a:latin typeface="Trebuchet MS"/>
                <a:ea typeface="Trebuchet MS"/>
                <a:cs typeface="Trebuchet MS"/>
                <a:sym typeface="Trebuchet MS"/>
              </a:rPr>
              <a:t>t</a:t>
            </a:r>
            <a:r>
              <a:rPr lang="en-US" sz="3200" dirty="0" smtClean="0">
                <a:solidFill>
                  <a:schemeClr val="dk1"/>
                </a:solidFill>
                <a:latin typeface="Trebuchet MS"/>
                <a:ea typeface="Trebuchet MS"/>
                <a:cs typeface="Trebuchet MS"/>
                <a:sym typeface="Trebuchet MS"/>
              </a:rPr>
              <a:t>o </a:t>
            </a:r>
            <a:r>
              <a:rPr lang="en" sz="3200" dirty="0" smtClean="0">
                <a:solidFill>
                  <a:schemeClr val="dk1"/>
                </a:solidFill>
                <a:latin typeface="Trebuchet MS"/>
                <a:ea typeface="Trebuchet MS"/>
                <a:cs typeface="Trebuchet MS"/>
                <a:sym typeface="Trebuchet MS"/>
              </a:rPr>
              <a:t>Virginia </a:t>
            </a:r>
            <a:r>
              <a:rPr lang="en" sz="3200" dirty="0">
                <a:solidFill>
                  <a:schemeClr val="dk1"/>
                </a:solidFill>
                <a:latin typeface="Trebuchet MS"/>
                <a:ea typeface="Trebuchet MS"/>
                <a:cs typeface="Trebuchet MS"/>
                <a:sym typeface="Trebuchet MS"/>
              </a:rPr>
              <a:t>and the</a:t>
            </a:r>
            <a:r>
              <a:rPr lang="en" sz="3200" dirty="0">
                <a:latin typeface="Trebuchet MS"/>
                <a:cs typeface="Trebuchet MS"/>
              </a:rPr>
              <a:t> </a:t>
            </a:r>
            <a:r>
              <a:rPr lang="en" sz="3200" dirty="0">
                <a:solidFill>
                  <a:schemeClr val="dk1"/>
                </a:solidFill>
                <a:latin typeface="Trebuchet MS"/>
                <a:ea typeface="Trebuchet MS"/>
                <a:cs typeface="Trebuchet MS"/>
                <a:sym typeface="Trebuchet MS"/>
              </a:rPr>
              <a:t>U.S.</a:t>
            </a:r>
          </a:p>
          <a:p>
            <a:pPr marL="457200" lvl="0" indent="-419100" rtl="0">
              <a:spcBef>
                <a:spcPts val="0"/>
              </a:spcBef>
              <a:buClr>
                <a:schemeClr val="dk1"/>
              </a:buClr>
              <a:buSzPct val="100000"/>
              <a:buFont typeface="Trebuchet MS"/>
              <a:buChar char="●"/>
            </a:pPr>
            <a:r>
              <a:rPr lang="en" sz="3200" i="1" dirty="0">
                <a:solidFill>
                  <a:schemeClr val="dk1"/>
                </a:solidFill>
                <a:latin typeface="Trebuchet MS"/>
                <a:ea typeface="Trebuchet MS"/>
                <a:cs typeface="Trebuchet MS"/>
                <a:sym typeface="Trebuchet MS"/>
              </a:rPr>
              <a:t>Below:</a:t>
            </a:r>
            <a:r>
              <a:rPr lang="en" sz="3200" dirty="0">
                <a:solidFill>
                  <a:schemeClr val="dk1"/>
                </a:solidFill>
                <a:latin typeface="Trebuchet MS"/>
                <a:ea typeface="Trebuchet MS"/>
                <a:cs typeface="Trebuchet MS"/>
                <a:sym typeface="Trebuchet MS"/>
              </a:rPr>
              <a:t> Shows the trend of high school graduation rate in New Kent County from 2010-2015. </a:t>
            </a:r>
            <a:r>
              <a:rPr lang="en-US" sz="3200" dirty="0" smtClean="0">
                <a:solidFill>
                  <a:schemeClr val="dk1"/>
                </a:solidFill>
                <a:latin typeface="Trebuchet MS"/>
                <a:ea typeface="Trebuchet MS"/>
                <a:cs typeface="Trebuchet MS"/>
                <a:sym typeface="Trebuchet MS"/>
              </a:rPr>
              <a:t>C</a:t>
            </a:r>
            <a:r>
              <a:rPr lang="en" sz="3200" dirty="0" smtClean="0">
                <a:solidFill>
                  <a:schemeClr val="dk1"/>
                </a:solidFill>
                <a:latin typeface="Trebuchet MS"/>
                <a:ea typeface="Trebuchet MS"/>
                <a:cs typeface="Trebuchet MS"/>
                <a:sym typeface="Trebuchet MS"/>
              </a:rPr>
              <a:t>ompared </a:t>
            </a:r>
            <a:r>
              <a:rPr lang="en" sz="3200" dirty="0">
                <a:solidFill>
                  <a:schemeClr val="dk1"/>
                </a:solidFill>
                <a:latin typeface="Trebuchet MS"/>
                <a:ea typeface="Trebuchet MS"/>
                <a:cs typeface="Trebuchet MS"/>
                <a:sym typeface="Trebuchet MS"/>
              </a:rPr>
              <a:t>to Virginia and the </a:t>
            </a:r>
            <a:r>
              <a:rPr lang="en" sz="3200" dirty="0" smtClean="0">
                <a:solidFill>
                  <a:schemeClr val="dk1"/>
                </a:solidFill>
                <a:latin typeface="Trebuchet MS"/>
                <a:ea typeface="Trebuchet MS"/>
                <a:cs typeface="Trebuchet MS"/>
                <a:sym typeface="Trebuchet MS"/>
              </a:rPr>
              <a:t>U.S</a:t>
            </a:r>
            <a:r>
              <a:rPr lang="en-US" sz="3200" dirty="0" smtClean="0">
                <a:solidFill>
                  <a:schemeClr val="dk1"/>
                </a:solidFill>
                <a:latin typeface="Trebuchet MS"/>
                <a:ea typeface="Trebuchet MS"/>
                <a:cs typeface="Trebuchet MS"/>
                <a:sym typeface="Trebuchet MS"/>
              </a:rPr>
              <a:t>,</a:t>
            </a:r>
            <a:r>
              <a:rPr lang="en" sz="3200" dirty="0" smtClean="0">
                <a:solidFill>
                  <a:schemeClr val="dk1"/>
                </a:solidFill>
                <a:latin typeface="Trebuchet MS"/>
                <a:ea typeface="Trebuchet MS"/>
                <a:cs typeface="Trebuchet MS"/>
                <a:sym typeface="Trebuchet MS"/>
              </a:rPr>
              <a:t> </a:t>
            </a:r>
            <a:r>
              <a:rPr lang="en" sz="3200" dirty="0">
                <a:solidFill>
                  <a:schemeClr val="dk1"/>
                </a:solidFill>
                <a:latin typeface="Trebuchet MS"/>
                <a:ea typeface="Trebuchet MS"/>
                <a:cs typeface="Trebuchet MS"/>
                <a:sym typeface="Trebuchet MS"/>
              </a:rPr>
              <a:t>New Kent has a higher graduation </a:t>
            </a:r>
            <a:r>
              <a:rPr lang="en" sz="3200" dirty="0" smtClean="0">
                <a:solidFill>
                  <a:schemeClr val="dk1"/>
                </a:solidFill>
                <a:latin typeface="Trebuchet MS"/>
                <a:ea typeface="Trebuchet MS"/>
                <a:cs typeface="Trebuchet MS"/>
                <a:sym typeface="Trebuchet MS"/>
              </a:rPr>
              <a:t>rate</a:t>
            </a:r>
            <a:r>
              <a:rPr lang="en-US" sz="3200" dirty="0" smtClean="0">
                <a:solidFill>
                  <a:schemeClr val="dk1"/>
                </a:solidFill>
                <a:latin typeface="Trebuchet MS"/>
                <a:ea typeface="Trebuchet MS"/>
                <a:cs typeface="Trebuchet MS"/>
                <a:sym typeface="Trebuchet MS"/>
              </a:rPr>
              <a:t>.</a:t>
            </a:r>
            <a:endParaRPr lang="en" sz="3200" dirty="0">
              <a:solidFill>
                <a:schemeClr val="dk1"/>
              </a:solidFill>
              <a:latin typeface="Trebuchet MS"/>
              <a:ea typeface="Trebuchet MS"/>
              <a:cs typeface="Trebuchet MS"/>
              <a:sym typeface="Trebuchet MS"/>
            </a:endParaRPr>
          </a:p>
          <a:p>
            <a:pPr lvl="0" rtl="0">
              <a:spcBef>
                <a:spcPts val="0"/>
              </a:spcBef>
              <a:buNone/>
            </a:pPr>
            <a:endParaRPr dirty="0"/>
          </a:p>
        </p:txBody>
      </p:sp>
      <p:pic>
        <p:nvPicPr>
          <p:cNvPr id="43" name="Shape 154">
            <a:extLst>
              <a:ext uri="{FF2B5EF4-FFF2-40B4-BE49-F238E27FC236}">
                <a16:creationId xmlns:a16="http://schemas.microsoft.com/office/drawing/2014/main" xmlns="" id="{70F7F389-0986-40F5-99D5-EA0B1CD0F6AE}"/>
              </a:ext>
            </a:extLst>
          </p:cNvPr>
          <p:cNvPicPr preferRelativeResize="0"/>
          <p:nvPr/>
        </p:nvPicPr>
        <p:blipFill>
          <a:blip r:embed="rId5">
            <a:alphaModFix/>
          </a:blip>
          <a:stretch>
            <a:fillRect/>
          </a:stretch>
        </p:blipFill>
        <p:spPr>
          <a:xfrm>
            <a:off x="22419232" y="39586538"/>
            <a:ext cx="3082458" cy="1481949"/>
          </a:xfrm>
          <a:prstGeom prst="rect">
            <a:avLst/>
          </a:prstGeom>
          <a:noFill/>
          <a:ln>
            <a:noFill/>
          </a:ln>
        </p:spPr>
      </p:pic>
      <p:sp>
        <p:nvSpPr>
          <p:cNvPr id="44" name="Shape 156">
            <a:extLst>
              <a:ext uri="{FF2B5EF4-FFF2-40B4-BE49-F238E27FC236}">
                <a16:creationId xmlns:a16="http://schemas.microsoft.com/office/drawing/2014/main" xmlns="" id="{01593D48-A951-4129-9FED-35763E4C78C4}"/>
              </a:ext>
            </a:extLst>
          </p:cNvPr>
          <p:cNvSpPr txBox="1"/>
          <p:nvPr/>
        </p:nvSpPr>
        <p:spPr>
          <a:xfrm>
            <a:off x="18559534" y="5630858"/>
            <a:ext cx="16324800" cy="1120500"/>
          </a:xfrm>
          <a:prstGeom prst="rect">
            <a:avLst/>
          </a:prstGeom>
          <a:noFill/>
          <a:ln>
            <a:noFill/>
          </a:ln>
        </p:spPr>
        <p:txBody>
          <a:bodyPr lIns="89500" tIns="44750" rIns="89500" bIns="44750" anchor="t" anchorCtr="0">
            <a:noAutofit/>
          </a:bodyPr>
          <a:lstStyle/>
          <a:p>
            <a:pPr marL="0" marR="0" lvl="0" indent="0" algn="l" rtl="0">
              <a:spcBef>
                <a:spcPts val="0"/>
              </a:spcBef>
              <a:buSzPct val="25000"/>
              <a:buNone/>
            </a:pPr>
            <a:r>
              <a:rPr lang="en" sz="4800" dirty="0">
                <a:solidFill>
                  <a:schemeClr val="dk1"/>
                </a:solidFill>
                <a:latin typeface="Raleway Medium"/>
                <a:ea typeface="Raleway Medium"/>
                <a:cs typeface="Raleway Medium"/>
                <a:sym typeface="Raleway Medium"/>
              </a:rPr>
              <a:t>New Kent Description</a:t>
            </a:r>
          </a:p>
        </p:txBody>
      </p:sp>
      <p:sp>
        <p:nvSpPr>
          <p:cNvPr id="45" name="Shape 157">
            <a:extLst>
              <a:ext uri="{FF2B5EF4-FFF2-40B4-BE49-F238E27FC236}">
                <a16:creationId xmlns:a16="http://schemas.microsoft.com/office/drawing/2014/main" xmlns="" id="{6E1D3138-A353-4EAB-A813-F962B863A290}"/>
              </a:ext>
            </a:extLst>
          </p:cNvPr>
          <p:cNvSpPr txBox="1"/>
          <p:nvPr/>
        </p:nvSpPr>
        <p:spPr>
          <a:xfrm>
            <a:off x="18025978" y="6703036"/>
            <a:ext cx="11181600" cy="5631300"/>
          </a:xfrm>
          <a:prstGeom prst="rect">
            <a:avLst/>
          </a:prstGeom>
          <a:noFill/>
          <a:ln>
            <a:noFill/>
          </a:ln>
        </p:spPr>
        <p:txBody>
          <a:bodyPr lIns="91425" tIns="91425" rIns="91425" bIns="91425" anchor="t" anchorCtr="0">
            <a:noAutofit/>
          </a:bodyPr>
          <a:lstStyle/>
          <a:p>
            <a:pPr marL="457200" lvl="0" indent="-419100" rtl="0">
              <a:spcBef>
                <a:spcPts val="0"/>
              </a:spcBef>
              <a:buClr>
                <a:schemeClr val="dk1"/>
              </a:buClr>
              <a:buSzPct val="100000"/>
              <a:buFont typeface="Trebuchet MS"/>
              <a:buChar char="●"/>
            </a:pPr>
            <a:r>
              <a:rPr lang="en" sz="3000" dirty="0">
                <a:solidFill>
                  <a:schemeClr val="dk1"/>
                </a:solidFill>
                <a:latin typeface="Trebuchet MS"/>
                <a:ea typeface="Trebuchet MS"/>
                <a:cs typeface="Trebuchet MS"/>
                <a:sym typeface="Trebuchet MS"/>
              </a:rPr>
              <a:t>5th fastest growing county in Virginia</a:t>
            </a:r>
            <a:r>
              <a:rPr lang="en" sz="3000" baseline="30000" dirty="0">
                <a:solidFill>
                  <a:schemeClr val="dk1"/>
                </a:solidFill>
                <a:latin typeface="Trebuchet MS"/>
                <a:ea typeface="Trebuchet MS"/>
                <a:cs typeface="Trebuchet MS"/>
                <a:sym typeface="Trebuchet MS"/>
              </a:rPr>
              <a:t>2</a:t>
            </a:r>
            <a:r>
              <a:rPr lang="en" sz="3000" dirty="0">
                <a:solidFill>
                  <a:schemeClr val="dk1"/>
                </a:solidFill>
                <a:latin typeface="Trebuchet MS"/>
                <a:ea typeface="Trebuchet MS"/>
                <a:cs typeface="Trebuchet MS"/>
                <a:sym typeface="Trebuchet MS"/>
              </a:rPr>
              <a:t> </a:t>
            </a:r>
          </a:p>
          <a:p>
            <a:pPr marL="457200" lvl="0" indent="-419100" rtl="0">
              <a:spcBef>
                <a:spcPts val="0"/>
              </a:spcBef>
              <a:buClr>
                <a:schemeClr val="dk1"/>
              </a:buClr>
              <a:buSzPct val="100000"/>
              <a:buFont typeface="Trebuchet MS"/>
              <a:buChar char="●"/>
            </a:pPr>
            <a:r>
              <a:rPr lang="en" sz="3000" dirty="0">
                <a:solidFill>
                  <a:schemeClr val="dk1"/>
                </a:solidFill>
                <a:latin typeface="Trebuchet MS"/>
                <a:ea typeface="Trebuchet MS"/>
                <a:cs typeface="Trebuchet MS"/>
                <a:sym typeface="Trebuchet MS"/>
              </a:rPr>
              <a:t>New Kent County is located in the eastern part the Commonwealth of Virginia founded in 1654.</a:t>
            </a:r>
            <a:r>
              <a:rPr lang="en" sz="3000" baseline="30000" dirty="0">
                <a:solidFill>
                  <a:schemeClr val="dk1"/>
                </a:solidFill>
                <a:latin typeface="Trebuchet MS"/>
                <a:ea typeface="Trebuchet MS"/>
                <a:cs typeface="Trebuchet MS"/>
                <a:sym typeface="Trebuchet MS"/>
              </a:rPr>
              <a:t>3</a:t>
            </a:r>
            <a:r>
              <a:rPr lang="en" sz="3000" dirty="0">
                <a:solidFill>
                  <a:schemeClr val="dk1"/>
                </a:solidFill>
                <a:latin typeface="Trebuchet MS"/>
                <a:ea typeface="Trebuchet MS"/>
                <a:cs typeface="Trebuchet MS"/>
                <a:sym typeface="Trebuchet MS"/>
              </a:rPr>
              <a:t> </a:t>
            </a:r>
          </a:p>
          <a:p>
            <a:pPr marL="457200" lvl="0" indent="-419100" rtl="0">
              <a:spcBef>
                <a:spcPts val="0"/>
              </a:spcBef>
              <a:buClr>
                <a:schemeClr val="dk1"/>
              </a:buClr>
              <a:buSzPct val="100000"/>
              <a:buFont typeface="Trebuchet MS"/>
              <a:buChar char="●"/>
            </a:pPr>
            <a:r>
              <a:rPr lang="en" sz="3000" b="1" dirty="0">
                <a:solidFill>
                  <a:schemeClr val="dk1"/>
                </a:solidFill>
                <a:latin typeface="Trebuchet MS"/>
                <a:ea typeface="Trebuchet MS"/>
                <a:cs typeface="Trebuchet MS"/>
                <a:sym typeface="Trebuchet MS"/>
              </a:rPr>
              <a:t>Area:</a:t>
            </a:r>
            <a:r>
              <a:rPr lang="en" sz="3000" dirty="0">
                <a:solidFill>
                  <a:schemeClr val="dk1"/>
                </a:solidFill>
                <a:latin typeface="Trebuchet MS"/>
                <a:ea typeface="Trebuchet MS"/>
                <a:cs typeface="Trebuchet MS"/>
                <a:sym typeface="Trebuchet MS"/>
              </a:rPr>
              <a:t> 212 square miles of land and water</a:t>
            </a:r>
          </a:p>
          <a:p>
            <a:pPr marL="457200" lvl="0" indent="-419100" rtl="0">
              <a:spcBef>
                <a:spcPts val="0"/>
              </a:spcBef>
              <a:buClr>
                <a:schemeClr val="dk1"/>
              </a:buClr>
              <a:buSzPct val="100000"/>
              <a:buFont typeface="Trebuchet MS"/>
              <a:buChar char="●"/>
            </a:pPr>
            <a:r>
              <a:rPr lang="en" sz="3000" b="1" dirty="0">
                <a:solidFill>
                  <a:schemeClr val="dk1"/>
                </a:solidFill>
                <a:latin typeface="Trebuchet MS"/>
                <a:ea typeface="Trebuchet MS"/>
                <a:cs typeface="Trebuchet MS"/>
                <a:sym typeface="Trebuchet MS"/>
              </a:rPr>
              <a:t>Population:</a:t>
            </a:r>
            <a:r>
              <a:rPr lang="en" sz="3000" dirty="0">
                <a:solidFill>
                  <a:schemeClr val="dk1"/>
                </a:solidFill>
                <a:latin typeface="Trebuchet MS"/>
                <a:ea typeface="Trebuchet MS"/>
                <a:cs typeface="Trebuchet MS"/>
                <a:sym typeface="Trebuchet MS"/>
              </a:rPr>
              <a:t> 20,021</a:t>
            </a:r>
            <a:r>
              <a:rPr lang="en" sz="3000" baseline="30000" dirty="0">
                <a:solidFill>
                  <a:schemeClr val="dk1"/>
                </a:solidFill>
                <a:latin typeface="Trebuchet MS"/>
                <a:ea typeface="Trebuchet MS"/>
                <a:cs typeface="Trebuchet MS"/>
                <a:sym typeface="Trebuchet MS"/>
              </a:rPr>
              <a:t>4</a:t>
            </a:r>
            <a:r>
              <a:rPr lang="en" sz="3000" dirty="0">
                <a:solidFill>
                  <a:schemeClr val="dk1"/>
                </a:solidFill>
                <a:latin typeface="Trebuchet MS"/>
                <a:ea typeface="Trebuchet MS"/>
                <a:cs typeface="Trebuchet MS"/>
                <a:sym typeface="Trebuchet MS"/>
              </a:rPr>
              <a:t> (2014)</a:t>
            </a:r>
          </a:p>
          <a:p>
            <a:pPr marL="457200" lvl="0" indent="-419100" rtl="0">
              <a:spcBef>
                <a:spcPts val="0"/>
              </a:spcBef>
              <a:buClr>
                <a:schemeClr val="dk1"/>
              </a:buClr>
              <a:buSzPct val="100000"/>
              <a:buFont typeface="Trebuchet MS"/>
              <a:buChar char="●"/>
            </a:pPr>
            <a:r>
              <a:rPr lang="en" sz="3000" b="1" dirty="0">
                <a:solidFill>
                  <a:schemeClr val="dk1"/>
                </a:solidFill>
                <a:latin typeface="Trebuchet MS"/>
                <a:ea typeface="Trebuchet MS"/>
                <a:cs typeface="Trebuchet MS"/>
                <a:sym typeface="Trebuchet MS"/>
              </a:rPr>
              <a:t>Unemployment rate:</a:t>
            </a:r>
            <a:r>
              <a:rPr lang="en" sz="3000" dirty="0">
                <a:solidFill>
                  <a:schemeClr val="dk1"/>
                </a:solidFill>
                <a:latin typeface="Trebuchet MS"/>
                <a:ea typeface="Trebuchet MS"/>
                <a:cs typeface="Trebuchet MS"/>
                <a:sym typeface="Trebuchet MS"/>
              </a:rPr>
              <a:t> 3.8% versus Virginia 3.3% versus US 4.4%</a:t>
            </a:r>
            <a:r>
              <a:rPr lang="en" sz="3000" baseline="30000" dirty="0">
                <a:solidFill>
                  <a:schemeClr val="dk1"/>
                </a:solidFill>
                <a:latin typeface="Trebuchet MS"/>
                <a:ea typeface="Trebuchet MS"/>
                <a:cs typeface="Trebuchet MS"/>
                <a:sym typeface="Trebuchet MS"/>
              </a:rPr>
              <a:t>4 </a:t>
            </a:r>
            <a:r>
              <a:rPr lang="en" sz="3000" dirty="0">
                <a:solidFill>
                  <a:schemeClr val="dk1"/>
                </a:solidFill>
                <a:latin typeface="Trebuchet MS"/>
                <a:ea typeface="Trebuchet MS"/>
                <a:cs typeface="Trebuchet MS"/>
                <a:sym typeface="Trebuchet MS"/>
              </a:rPr>
              <a:t>(2017)</a:t>
            </a:r>
          </a:p>
          <a:p>
            <a:pPr marL="457200" lvl="0" indent="-419100" rtl="0">
              <a:spcBef>
                <a:spcPts val="0"/>
              </a:spcBef>
              <a:buClr>
                <a:schemeClr val="dk1"/>
              </a:buClr>
              <a:buSzPct val="100000"/>
              <a:buFont typeface="Trebuchet MS"/>
              <a:buChar char="●"/>
            </a:pPr>
            <a:r>
              <a:rPr lang="en" sz="3000" b="1" dirty="0">
                <a:solidFill>
                  <a:schemeClr val="dk1"/>
                </a:solidFill>
                <a:latin typeface="Trebuchet MS"/>
                <a:ea typeface="Trebuchet MS"/>
                <a:cs typeface="Trebuchet MS"/>
                <a:sym typeface="Trebuchet MS"/>
              </a:rPr>
              <a:t>Average income:</a:t>
            </a:r>
            <a:r>
              <a:rPr lang="en" sz="3000" dirty="0">
                <a:solidFill>
                  <a:schemeClr val="dk1"/>
                </a:solidFill>
                <a:latin typeface="Trebuchet MS"/>
                <a:ea typeface="Trebuchet MS"/>
                <a:cs typeface="Trebuchet MS"/>
                <a:sym typeface="Trebuchet MS"/>
              </a:rPr>
              <a:t> New Kent $73,041 versus Virginia $65,015 versus U.S. $53,889</a:t>
            </a:r>
            <a:r>
              <a:rPr lang="en" sz="3000" baseline="30000" dirty="0">
                <a:solidFill>
                  <a:schemeClr val="dk1"/>
                </a:solidFill>
                <a:latin typeface="Trebuchet MS"/>
                <a:ea typeface="Trebuchet MS"/>
                <a:cs typeface="Trebuchet MS"/>
                <a:sym typeface="Trebuchet MS"/>
              </a:rPr>
              <a:t>4</a:t>
            </a:r>
            <a:r>
              <a:rPr lang="en" sz="3000" dirty="0">
                <a:solidFill>
                  <a:schemeClr val="dk1"/>
                </a:solidFill>
                <a:latin typeface="Trebuchet MS"/>
                <a:ea typeface="Trebuchet MS"/>
                <a:cs typeface="Trebuchet MS"/>
                <a:sym typeface="Trebuchet MS"/>
              </a:rPr>
              <a:t> (2011-2015)</a:t>
            </a:r>
          </a:p>
          <a:p>
            <a:pPr lvl="0" rtl="0">
              <a:spcBef>
                <a:spcPts val="0"/>
              </a:spcBef>
              <a:buNone/>
            </a:pPr>
            <a:r>
              <a:rPr lang="en" sz="3000" dirty="0">
                <a:solidFill>
                  <a:schemeClr val="dk1"/>
                </a:solidFill>
                <a:latin typeface="Trebuchet MS"/>
                <a:ea typeface="Trebuchet MS"/>
                <a:cs typeface="Trebuchet MS"/>
                <a:sym typeface="Trebuchet MS"/>
              </a:rPr>
              <a:t>Known for its recreational activities including hunting, fishing, boating, nature trails, golf, team sports, and pari-mutuel horse racing.</a:t>
            </a:r>
          </a:p>
          <a:p>
            <a:pPr lvl="0" rtl="0">
              <a:spcBef>
                <a:spcPts val="0"/>
              </a:spcBef>
              <a:buNone/>
            </a:pPr>
            <a:endParaRPr sz="3000" dirty="0">
              <a:solidFill>
                <a:schemeClr val="dk1"/>
              </a:solidFill>
              <a:latin typeface="Trebuchet MS"/>
              <a:ea typeface="Trebuchet MS"/>
              <a:cs typeface="Trebuchet MS"/>
              <a:sym typeface="Trebuchet MS"/>
            </a:endParaRPr>
          </a:p>
          <a:p>
            <a:pPr lvl="0" rtl="0">
              <a:spcBef>
                <a:spcPts val="0"/>
              </a:spcBef>
              <a:buNone/>
            </a:pPr>
            <a:endParaRPr sz="3000" dirty="0">
              <a:latin typeface="Trebuchet MS"/>
              <a:ea typeface="Trebuchet MS"/>
              <a:cs typeface="Trebuchet MS"/>
              <a:sym typeface="Trebuchet MS"/>
            </a:endParaRPr>
          </a:p>
          <a:p>
            <a:pPr lvl="0" rtl="0">
              <a:spcBef>
                <a:spcPts val="0"/>
              </a:spcBef>
              <a:buNone/>
            </a:pPr>
            <a:endParaRPr sz="3000" dirty="0">
              <a:latin typeface="Trebuchet MS"/>
              <a:ea typeface="Trebuchet MS"/>
              <a:cs typeface="Trebuchet MS"/>
              <a:sym typeface="Trebuchet MS"/>
            </a:endParaRPr>
          </a:p>
        </p:txBody>
      </p:sp>
      <p:sp>
        <p:nvSpPr>
          <p:cNvPr id="46" name="Shape 158">
            <a:extLst>
              <a:ext uri="{FF2B5EF4-FFF2-40B4-BE49-F238E27FC236}">
                <a16:creationId xmlns:a16="http://schemas.microsoft.com/office/drawing/2014/main" xmlns="" id="{ABD60CBC-2B6B-42A3-B229-6626E583D333}"/>
              </a:ext>
            </a:extLst>
          </p:cNvPr>
          <p:cNvSpPr txBox="1"/>
          <p:nvPr/>
        </p:nvSpPr>
        <p:spPr>
          <a:xfrm>
            <a:off x="1563997" y="37515129"/>
            <a:ext cx="7004718" cy="1727100"/>
          </a:xfrm>
          <a:prstGeom prst="rect">
            <a:avLst/>
          </a:prstGeom>
          <a:noFill/>
          <a:ln>
            <a:noFill/>
          </a:ln>
        </p:spPr>
        <p:txBody>
          <a:bodyPr lIns="91425" tIns="91425" rIns="91425" bIns="91425" anchor="t" anchorCtr="0">
            <a:noAutofit/>
          </a:bodyPr>
          <a:lstStyle/>
          <a:p>
            <a:pPr marL="457200" lvl="0" indent="-393700" rtl="0">
              <a:spcBef>
                <a:spcPts val="0"/>
              </a:spcBef>
              <a:buSzPct val="100000"/>
              <a:buFont typeface="Trebuchet MS"/>
              <a:buAutoNum type="arabicPeriod"/>
            </a:pPr>
            <a:r>
              <a:rPr lang="en" sz="1900" dirty="0">
                <a:latin typeface="Trebuchet MS"/>
                <a:ea typeface="Trebuchet MS"/>
                <a:cs typeface="Trebuchet MS"/>
                <a:sym typeface="Trebuchet MS"/>
              </a:rPr>
              <a:t>https://onthemap.ces.census.gov/</a:t>
            </a:r>
          </a:p>
          <a:p>
            <a:pPr marL="457200" lvl="0" indent="-393700" rtl="0">
              <a:spcBef>
                <a:spcPts val="0"/>
              </a:spcBef>
              <a:buSzPct val="100000"/>
              <a:buFont typeface="Trebuchet MS"/>
              <a:buAutoNum type="arabicPeriod"/>
            </a:pPr>
            <a:r>
              <a:rPr lang="en" sz="1900" dirty="0">
                <a:latin typeface="Trebuchet MS"/>
                <a:ea typeface="Trebuchet MS"/>
                <a:cs typeface="Trebuchet MS"/>
                <a:sym typeface="Trebuchet MS"/>
              </a:rPr>
              <a:t>http://yesnewkent.com/labor-market/growth/</a:t>
            </a:r>
          </a:p>
          <a:p>
            <a:pPr marL="457200" lvl="0" indent="-393700" rtl="0">
              <a:spcBef>
                <a:spcPts val="0"/>
              </a:spcBef>
              <a:buSzPct val="100000"/>
              <a:buFont typeface="Trebuchet MS"/>
              <a:buAutoNum type="arabicPeriod"/>
            </a:pPr>
            <a:r>
              <a:rPr lang="en" sz="1900" dirty="0">
                <a:latin typeface="Trebuchet MS"/>
                <a:ea typeface="Trebuchet MS"/>
                <a:cs typeface="Trebuchet MS"/>
                <a:sym typeface="Trebuchet MS"/>
              </a:rPr>
              <a:t>http://www.co.new-kent.va.us/index.aspx?nid=89</a:t>
            </a:r>
          </a:p>
          <a:p>
            <a:pPr lvl="0" rtl="0">
              <a:spcBef>
                <a:spcPts val="0"/>
              </a:spcBef>
              <a:buNone/>
            </a:pPr>
            <a:endParaRPr sz="1900" dirty="0">
              <a:latin typeface="Trebuchet MS"/>
              <a:ea typeface="Trebuchet MS"/>
              <a:cs typeface="Trebuchet MS"/>
              <a:sym typeface="Trebuchet MS"/>
            </a:endParaRPr>
          </a:p>
        </p:txBody>
      </p:sp>
      <p:pic>
        <p:nvPicPr>
          <p:cNvPr id="47" name="Shape 159">
            <a:extLst>
              <a:ext uri="{FF2B5EF4-FFF2-40B4-BE49-F238E27FC236}">
                <a16:creationId xmlns:a16="http://schemas.microsoft.com/office/drawing/2014/main" xmlns="" id="{A48CD39E-7DFE-4CEF-86C2-2F2C3933CE1F}"/>
              </a:ext>
            </a:extLst>
          </p:cNvPr>
          <p:cNvPicPr preferRelativeResize="0"/>
          <p:nvPr/>
        </p:nvPicPr>
        <p:blipFill rotWithShape="1">
          <a:blip r:embed="rId6">
            <a:alphaModFix/>
          </a:blip>
          <a:srcRect b="4406"/>
          <a:stretch/>
        </p:blipFill>
        <p:spPr>
          <a:xfrm>
            <a:off x="24819300" y="30783699"/>
            <a:ext cx="10405199" cy="6878149"/>
          </a:xfrm>
          <a:prstGeom prst="rect">
            <a:avLst/>
          </a:prstGeom>
          <a:noFill/>
          <a:ln>
            <a:noFill/>
          </a:ln>
        </p:spPr>
      </p:pic>
      <p:pic>
        <p:nvPicPr>
          <p:cNvPr id="48" name="Shape 160">
            <a:extLst>
              <a:ext uri="{FF2B5EF4-FFF2-40B4-BE49-F238E27FC236}">
                <a16:creationId xmlns:a16="http://schemas.microsoft.com/office/drawing/2014/main" xmlns="" id="{915692E9-3905-47CD-A409-D83A05BFF529}"/>
              </a:ext>
            </a:extLst>
          </p:cNvPr>
          <p:cNvPicPr preferRelativeResize="0"/>
          <p:nvPr/>
        </p:nvPicPr>
        <p:blipFill rotWithShape="1">
          <a:blip r:embed="rId7">
            <a:alphaModFix/>
          </a:blip>
          <a:srcRect b="4021"/>
          <a:stretch/>
        </p:blipFill>
        <p:spPr>
          <a:xfrm>
            <a:off x="17413236" y="22798761"/>
            <a:ext cx="10257601" cy="7791837"/>
          </a:xfrm>
          <a:prstGeom prst="rect">
            <a:avLst/>
          </a:prstGeom>
          <a:noFill/>
          <a:ln>
            <a:noFill/>
          </a:ln>
        </p:spPr>
      </p:pic>
      <p:pic>
        <p:nvPicPr>
          <p:cNvPr id="49" name="Shape 161">
            <a:extLst>
              <a:ext uri="{FF2B5EF4-FFF2-40B4-BE49-F238E27FC236}">
                <a16:creationId xmlns:a16="http://schemas.microsoft.com/office/drawing/2014/main" xmlns="" id="{F8158AB4-351B-4B8D-9800-FD33D6F19023}"/>
              </a:ext>
            </a:extLst>
          </p:cNvPr>
          <p:cNvPicPr preferRelativeResize="0"/>
          <p:nvPr/>
        </p:nvPicPr>
        <p:blipFill>
          <a:blip r:embed="rId8">
            <a:alphaModFix/>
          </a:blip>
          <a:stretch>
            <a:fillRect/>
          </a:stretch>
        </p:blipFill>
        <p:spPr>
          <a:xfrm>
            <a:off x="19280475" y="13660537"/>
            <a:ext cx="9950400" cy="7452425"/>
          </a:xfrm>
          <a:prstGeom prst="rect">
            <a:avLst/>
          </a:prstGeom>
          <a:noFill/>
          <a:ln w="19050" cap="flat" cmpd="sng">
            <a:solidFill>
              <a:schemeClr val="accent1"/>
            </a:solidFill>
            <a:prstDash val="solid"/>
            <a:round/>
            <a:headEnd type="none" w="med" len="med"/>
            <a:tailEnd type="none" w="med" len="med"/>
          </a:ln>
        </p:spPr>
      </p:pic>
      <p:pic>
        <p:nvPicPr>
          <p:cNvPr id="50" name="Shape 162">
            <a:extLst>
              <a:ext uri="{FF2B5EF4-FFF2-40B4-BE49-F238E27FC236}">
                <a16:creationId xmlns:a16="http://schemas.microsoft.com/office/drawing/2014/main" xmlns="" id="{7180C1C9-B9B0-4F14-ACB7-CF696C9DC72C}"/>
              </a:ext>
            </a:extLst>
          </p:cNvPr>
          <p:cNvPicPr preferRelativeResize="0"/>
          <p:nvPr/>
        </p:nvPicPr>
        <p:blipFill>
          <a:blip r:embed="rId9">
            <a:alphaModFix/>
          </a:blip>
          <a:stretch>
            <a:fillRect/>
          </a:stretch>
        </p:blipFill>
        <p:spPr>
          <a:xfrm>
            <a:off x="29144264" y="6645398"/>
            <a:ext cx="6063377" cy="4546324"/>
          </a:xfrm>
          <a:prstGeom prst="rect">
            <a:avLst/>
          </a:prstGeom>
          <a:noFill/>
          <a:ln>
            <a:noFill/>
          </a:ln>
        </p:spPr>
      </p:pic>
      <p:sp>
        <p:nvSpPr>
          <p:cNvPr id="51" name="Shape 163">
            <a:extLst>
              <a:ext uri="{FF2B5EF4-FFF2-40B4-BE49-F238E27FC236}">
                <a16:creationId xmlns:a16="http://schemas.microsoft.com/office/drawing/2014/main" xmlns="" id="{513297B9-8DBA-43DC-9B0F-E02781820B8D}"/>
              </a:ext>
            </a:extLst>
          </p:cNvPr>
          <p:cNvSpPr txBox="1"/>
          <p:nvPr/>
        </p:nvSpPr>
        <p:spPr>
          <a:xfrm>
            <a:off x="9033625" y="10581187"/>
            <a:ext cx="6570600" cy="2724000"/>
          </a:xfrm>
          <a:prstGeom prst="rect">
            <a:avLst/>
          </a:prstGeom>
          <a:noFill/>
          <a:ln>
            <a:noFill/>
          </a:ln>
        </p:spPr>
        <p:txBody>
          <a:bodyPr lIns="91425" tIns="91425" rIns="91425" bIns="91425" anchor="t" anchorCtr="0">
            <a:noAutofit/>
          </a:bodyPr>
          <a:lstStyle/>
          <a:p>
            <a:pPr marL="457200" lvl="0" indent="-419100" rtl="0">
              <a:spcBef>
                <a:spcPts val="0"/>
              </a:spcBef>
              <a:buClr>
                <a:schemeClr val="dk1"/>
              </a:buClr>
              <a:buSzPct val="100000"/>
              <a:buFont typeface="Trebuchet MS"/>
              <a:buChar char="●"/>
            </a:pPr>
            <a:r>
              <a:rPr lang="en" sz="3000">
                <a:solidFill>
                  <a:schemeClr val="dk1"/>
                </a:solidFill>
                <a:latin typeface="Trebuchet MS"/>
                <a:ea typeface="Trebuchet MS"/>
                <a:cs typeface="Trebuchet MS"/>
                <a:sym typeface="Trebuchet MS"/>
              </a:rPr>
              <a:t>County Health Rankings and Roadmaps</a:t>
            </a:r>
          </a:p>
          <a:p>
            <a:pPr marL="457200" lvl="0" indent="-419100" rtl="0">
              <a:spcBef>
                <a:spcPts val="0"/>
              </a:spcBef>
              <a:buClr>
                <a:schemeClr val="dk1"/>
              </a:buClr>
              <a:buSzPct val="100000"/>
              <a:buFont typeface="Trebuchet MS"/>
              <a:buChar char="●"/>
            </a:pPr>
            <a:r>
              <a:rPr lang="en" sz="3000">
                <a:solidFill>
                  <a:schemeClr val="dk1"/>
                </a:solidFill>
                <a:latin typeface="Trebuchet MS"/>
                <a:ea typeface="Trebuchet MS"/>
                <a:cs typeface="Trebuchet MS"/>
                <a:sym typeface="Trebuchet MS"/>
              </a:rPr>
              <a:t>Virginia Community Profile for New Kent County</a:t>
            </a:r>
          </a:p>
        </p:txBody>
      </p:sp>
      <p:pic>
        <p:nvPicPr>
          <p:cNvPr id="52" name="Shape 164" descr="Screenshot (34).png">
            <a:extLst>
              <a:ext uri="{FF2B5EF4-FFF2-40B4-BE49-F238E27FC236}">
                <a16:creationId xmlns:a16="http://schemas.microsoft.com/office/drawing/2014/main" xmlns="" id="{9B9D5755-1AA4-4D61-972A-8CF8F2313480}"/>
              </a:ext>
            </a:extLst>
          </p:cNvPr>
          <p:cNvPicPr preferRelativeResize="0"/>
          <p:nvPr/>
        </p:nvPicPr>
        <p:blipFill>
          <a:blip r:embed="rId10">
            <a:alphaModFix/>
          </a:blip>
          <a:stretch>
            <a:fillRect/>
          </a:stretch>
        </p:blipFill>
        <p:spPr>
          <a:xfrm>
            <a:off x="2285125" y="13489249"/>
            <a:ext cx="6470449" cy="5348513"/>
          </a:xfrm>
          <a:prstGeom prst="rect">
            <a:avLst/>
          </a:prstGeom>
          <a:noFill/>
          <a:ln>
            <a:noFill/>
          </a:ln>
        </p:spPr>
      </p:pic>
      <p:sp>
        <p:nvSpPr>
          <p:cNvPr id="53" name="Shape 165">
            <a:extLst>
              <a:ext uri="{FF2B5EF4-FFF2-40B4-BE49-F238E27FC236}">
                <a16:creationId xmlns:a16="http://schemas.microsoft.com/office/drawing/2014/main" xmlns="" id="{4712FEC4-4BAF-4409-B257-6A17ED538F81}"/>
              </a:ext>
            </a:extLst>
          </p:cNvPr>
          <p:cNvSpPr txBox="1"/>
          <p:nvPr/>
        </p:nvSpPr>
        <p:spPr>
          <a:xfrm>
            <a:off x="29287150" y="11285972"/>
            <a:ext cx="5920500" cy="647700"/>
          </a:xfrm>
          <a:prstGeom prst="rect">
            <a:avLst/>
          </a:prstGeom>
          <a:noFill/>
          <a:ln>
            <a:noFill/>
          </a:ln>
        </p:spPr>
        <p:txBody>
          <a:bodyPr lIns="91425" tIns="91425" rIns="91425" bIns="91425" anchor="t" anchorCtr="0">
            <a:noAutofit/>
          </a:bodyPr>
          <a:lstStyle/>
          <a:p>
            <a:pPr lvl="0" algn="ctr">
              <a:spcBef>
                <a:spcPts val="0"/>
              </a:spcBef>
              <a:buClr>
                <a:schemeClr val="dk1"/>
              </a:buClr>
              <a:buSzPct val="44000"/>
              <a:buFont typeface="Arial"/>
              <a:buNone/>
            </a:pPr>
            <a:r>
              <a:rPr lang="en" sz="2500" b="1" dirty="0">
                <a:solidFill>
                  <a:schemeClr val="dk1"/>
                </a:solidFill>
                <a:latin typeface="Trebuchet MS"/>
                <a:ea typeface="Trebuchet MS"/>
                <a:cs typeface="Trebuchet MS"/>
                <a:sym typeface="Trebuchet MS"/>
              </a:rPr>
              <a:t>Team New Kent visit to 4-H Camp field trip (June 28-29, 2017)</a:t>
            </a:r>
          </a:p>
        </p:txBody>
      </p:sp>
      <p:pic>
        <p:nvPicPr>
          <p:cNvPr id="54" name="Shape 166" descr="Screenshot (32).png">
            <a:extLst>
              <a:ext uri="{FF2B5EF4-FFF2-40B4-BE49-F238E27FC236}">
                <a16:creationId xmlns:a16="http://schemas.microsoft.com/office/drawing/2014/main" xmlns="" id="{AAD24A3F-286B-4F92-A34B-C85ACFF0F541}"/>
              </a:ext>
            </a:extLst>
          </p:cNvPr>
          <p:cNvPicPr preferRelativeResize="0"/>
          <p:nvPr/>
        </p:nvPicPr>
        <p:blipFill>
          <a:blip r:embed="rId11">
            <a:alphaModFix/>
          </a:blip>
          <a:stretch>
            <a:fillRect/>
          </a:stretch>
        </p:blipFill>
        <p:spPr>
          <a:xfrm>
            <a:off x="8847750" y="16407173"/>
            <a:ext cx="1664282" cy="2318550"/>
          </a:xfrm>
          <a:prstGeom prst="rect">
            <a:avLst/>
          </a:prstGeom>
          <a:noFill/>
          <a:ln>
            <a:noFill/>
          </a:ln>
        </p:spPr>
      </p:pic>
      <p:pic>
        <p:nvPicPr>
          <p:cNvPr id="55" name="Shape 167" descr="Screenshot (36).png">
            <a:extLst>
              <a:ext uri="{FF2B5EF4-FFF2-40B4-BE49-F238E27FC236}">
                <a16:creationId xmlns:a16="http://schemas.microsoft.com/office/drawing/2014/main" xmlns="" id="{090893EF-95BF-4A97-8808-CB827B24C34A}"/>
              </a:ext>
            </a:extLst>
          </p:cNvPr>
          <p:cNvPicPr preferRelativeResize="0"/>
          <p:nvPr/>
        </p:nvPicPr>
        <p:blipFill>
          <a:blip r:embed="rId12">
            <a:alphaModFix/>
          </a:blip>
          <a:stretch>
            <a:fillRect/>
          </a:stretch>
        </p:blipFill>
        <p:spPr>
          <a:xfrm>
            <a:off x="8819896" y="13501775"/>
            <a:ext cx="5097593" cy="2119799"/>
          </a:xfrm>
          <a:prstGeom prst="rect">
            <a:avLst/>
          </a:prstGeom>
          <a:noFill/>
          <a:ln>
            <a:noFill/>
          </a:ln>
        </p:spPr>
      </p:pic>
      <p:pic>
        <p:nvPicPr>
          <p:cNvPr id="56" name="Shape 168" descr="Screenshot (37).png">
            <a:extLst>
              <a:ext uri="{FF2B5EF4-FFF2-40B4-BE49-F238E27FC236}">
                <a16:creationId xmlns:a16="http://schemas.microsoft.com/office/drawing/2014/main" xmlns="" id="{E6274EFA-CB3F-45A8-8994-34559EF2A797}"/>
              </a:ext>
            </a:extLst>
          </p:cNvPr>
          <p:cNvPicPr preferRelativeResize="0"/>
          <p:nvPr/>
        </p:nvPicPr>
        <p:blipFill>
          <a:blip r:embed="rId13">
            <a:alphaModFix/>
          </a:blip>
          <a:stretch>
            <a:fillRect/>
          </a:stretch>
        </p:blipFill>
        <p:spPr>
          <a:xfrm>
            <a:off x="8819900" y="15658400"/>
            <a:ext cx="5097600" cy="748774"/>
          </a:xfrm>
          <a:prstGeom prst="rect">
            <a:avLst/>
          </a:prstGeom>
          <a:noFill/>
          <a:ln>
            <a:noFill/>
          </a:ln>
        </p:spPr>
      </p:pic>
      <p:sp>
        <p:nvSpPr>
          <p:cNvPr id="57" name="Shape 169">
            <a:extLst>
              <a:ext uri="{FF2B5EF4-FFF2-40B4-BE49-F238E27FC236}">
                <a16:creationId xmlns:a16="http://schemas.microsoft.com/office/drawing/2014/main" xmlns="" id="{1DB56387-B7F1-4AF6-B9D1-69FB86C28FAA}"/>
              </a:ext>
            </a:extLst>
          </p:cNvPr>
          <p:cNvSpPr txBox="1"/>
          <p:nvPr/>
        </p:nvSpPr>
        <p:spPr>
          <a:xfrm>
            <a:off x="1711200" y="19213775"/>
            <a:ext cx="8324100" cy="1908000"/>
          </a:xfrm>
          <a:prstGeom prst="rect">
            <a:avLst/>
          </a:prstGeom>
          <a:noFill/>
          <a:ln>
            <a:noFill/>
          </a:ln>
        </p:spPr>
        <p:txBody>
          <a:bodyPr lIns="91425" tIns="91425" rIns="91425" bIns="91425" anchor="t" anchorCtr="0">
            <a:noAutofit/>
          </a:bodyPr>
          <a:lstStyle/>
          <a:p>
            <a:pPr lvl="0" rtl="0">
              <a:lnSpc>
                <a:spcPct val="115000"/>
              </a:lnSpc>
              <a:spcBef>
                <a:spcPts val="800"/>
              </a:spcBef>
              <a:buNone/>
            </a:pPr>
            <a:r>
              <a:rPr lang="en" sz="2600" b="1">
                <a:solidFill>
                  <a:schemeClr val="dk1"/>
                </a:solidFill>
                <a:latin typeface="Trebuchet MS"/>
                <a:ea typeface="Trebuchet MS"/>
                <a:cs typeface="Trebuchet MS"/>
                <a:sym typeface="Trebuchet MS"/>
              </a:rPr>
              <a:t>On the Map</a:t>
            </a:r>
            <a:r>
              <a:rPr lang="en" sz="2600" b="1" baseline="30000">
                <a:solidFill>
                  <a:schemeClr val="dk1"/>
                </a:solidFill>
                <a:latin typeface="Trebuchet MS"/>
                <a:ea typeface="Trebuchet MS"/>
                <a:cs typeface="Trebuchet MS"/>
                <a:sym typeface="Trebuchet MS"/>
              </a:rPr>
              <a:t>1</a:t>
            </a:r>
            <a:r>
              <a:rPr lang="en" sz="2600" b="1">
                <a:solidFill>
                  <a:schemeClr val="dk1"/>
                </a:solidFill>
                <a:latin typeface="Trebuchet MS"/>
                <a:ea typeface="Trebuchet MS"/>
                <a:cs typeface="Trebuchet MS"/>
                <a:sym typeface="Trebuchet MS"/>
              </a:rPr>
              <a:t> (above): </a:t>
            </a:r>
            <a:r>
              <a:rPr lang="en" sz="2600">
                <a:solidFill>
                  <a:schemeClr val="dk1"/>
                </a:solidFill>
                <a:latin typeface="Trebuchet MS"/>
                <a:ea typeface="Trebuchet MS"/>
                <a:cs typeface="Trebuchet MS"/>
                <a:sym typeface="Trebuchet MS"/>
              </a:rPr>
              <a:t>Map on left shows the location of jobs of New Kent residents. Many are traveling west to Richmond  for work. Map on right shows more people leaving New Kent for work.</a:t>
            </a:r>
          </a:p>
          <a:p>
            <a:pPr lvl="0" rtl="0">
              <a:lnSpc>
                <a:spcPct val="115000"/>
              </a:lnSpc>
              <a:spcBef>
                <a:spcPts val="800"/>
              </a:spcBef>
              <a:buNone/>
            </a:pPr>
            <a:endParaRPr sz="2600">
              <a:solidFill>
                <a:schemeClr val="dk1"/>
              </a:solidFill>
              <a:latin typeface="Trebuchet MS"/>
              <a:ea typeface="Trebuchet MS"/>
              <a:cs typeface="Trebuchet MS"/>
              <a:sym typeface="Trebuchet MS"/>
            </a:endParaRPr>
          </a:p>
          <a:p>
            <a:pPr lvl="0" rtl="0">
              <a:lnSpc>
                <a:spcPct val="115000"/>
              </a:lnSpc>
              <a:spcBef>
                <a:spcPts val="800"/>
              </a:spcBef>
              <a:buClr>
                <a:schemeClr val="dk1"/>
              </a:buClr>
              <a:buFont typeface="Arial"/>
              <a:buNone/>
            </a:pPr>
            <a:endParaRPr sz="2600">
              <a:solidFill>
                <a:schemeClr val="dk1"/>
              </a:solidFill>
              <a:latin typeface="Trebuchet MS"/>
              <a:ea typeface="Trebuchet MS"/>
              <a:cs typeface="Trebuchet MS"/>
              <a:sym typeface="Trebuchet MS"/>
            </a:endParaRPr>
          </a:p>
        </p:txBody>
      </p:sp>
      <p:sp>
        <p:nvSpPr>
          <p:cNvPr id="58" name="Shape 170">
            <a:extLst>
              <a:ext uri="{FF2B5EF4-FFF2-40B4-BE49-F238E27FC236}">
                <a16:creationId xmlns:a16="http://schemas.microsoft.com/office/drawing/2014/main" xmlns="" id="{892D3B66-A42A-4924-99E6-02855D4E1254}"/>
              </a:ext>
            </a:extLst>
          </p:cNvPr>
          <p:cNvSpPr txBox="1"/>
          <p:nvPr/>
        </p:nvSpPr>
        <p:spPr>
          <a:xfrm>
            <a:off x="10781800" y="16655962"/>
            <a:ext cx="2677200" cy="11058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3000">
                <a:solidFill>
                  <a:schemeClr val="dk1"/>
                </a:solidFill>
                <a:latin typeface="Trebuchet MS"/>
                <a:ea typeface="Trebuchet MS"/>
                <a:cs typeface="Trebuchet MS"/>
                <a:sym typeface="Trebuchet MS"/>
              </a:rPr>
              <a:t>Commute Heatmap</a:t>
            </a:r>
          </a:p>
        </p:txBody>
      </p:sp>
      <p:sp>
        <p:nvSpPr>
          <p:cNvPr id="59" name="Shape 171">
            <a:extLst>
              <a:ext uri="{FF2B5EF4-FFF2-40B4-BE49-F238E27FC236}">
                <a16:creationId xmlns:a16="http://schemas.microsoft.com/office/drawing/2014/main" xmlns="" id="{D47E4DD0-2347-4E0D-983F-05D4B91C79E0}"/>
              </a:ext>
            </a:extLst>
          </p:cNvPr>
          <p:cNvSpPr txBox="1"/>
          <p:nvPr/>
        </p:nvSpPr>
        <p:spPr>
          <a:xfrm>
            <a:off x="14407200" y="13662000"/>
            <a:ext cx="4609200" cy="2535600"/>
          </a:xfrm>
          <a:prstGeom prst="rect">
            <a:avLst/>
          </a:prstGeom>
          <a:noFill/>
          <a:ln>
            <a:noFill/>
          </a:ln>
        </p:spPr>
        <p:txBody>
          <a:bodyPr lIns="91425" tIns="91425" rIns="91425" bIns="91425" anchor="t" anchorCtr="0">
            <a:noAutofit/>
          </a:bodyPr>
          <a:lstStyle/>
          <a:p>
            <a:pPr lvl="0" rtl="0">
              <a:spcBef>
                <a:spcPts val="0"/>
              </a:spcBef>
              <a:buNone/>
            </a:pPr>
            <a:r>
              <a:rPr lang="en" sz="2600" b="1">
                <a:solidFill>
                  <a:schemeClr val="dk1"/>
                </a:solidFill>
                <a:latin typeface="Trebuchet MS"/>
                <a:ea typeface="Trebuchet MS"/>
                <a:cs typeface="Trebuchet MS"/>
                <a:sym typeface="Trebuchet MS"/>
              </a:rPr>
              <a:t>Commute Heatmap</a:t>
            </a:r>
            <a:r>
              <a:rPr lang="en" sz="2600" b="1" baseline="30000">
                <a:solidFill>
                  <a:schemeClr val="dk1"/>
                </a:solidFill>
                <a:latin typeface="Trebuchet MS"/>
                <a:ea typeface="Trebuchet MS"/>
                <a:cs typeface="Trebuchet MS"/>
                <a:sym typeface="Trebuchet MS"/>
              </a:rPr>
              <a:t>6 </a:t>
            </a:r>
            <a:r>
              <a:rPr lang="en" sz="2600" b="1">
                <a:solidFill>
                  <a:schemeClr val="dk1"/>
                </a:solidFill>
                <a:latin typeface="Trebuchet MS"/>
                <a:ea typeface="Trebuchet MS"/>
                <a:cs typeface="Trebuchet MS"/>
                <a:sym typeface="Trebuchet MS"/>
              </a:rPr>
              <a:t>(below):</a:t>
            </a:r>
          </a:p>
          <a:p>
            <a:pPr lvl="0" rtl="0">
              <a:lnSpc>
                <a:spcPct val="115000"/>
              </a:lnSpc>
              <a:spcBef>
                <a:spcPts val="800"/>
              </a:spcBef>
              <a:buNone/>
            </a:pPr>
            <a:r>
              <a:rPr lang="en" sz="2600">
                <a:solidFill>
                  <a:schemeClr val="dk1"/>
                </a:solidFill>
                <a:latin typeface="Trebuchet MS"/>
                <a:ea typeface="Trebuchet MS"/>
                <a:cs typeface="Trebuchet MS"/>
                <a:sym typeface="Trebuchet MS"/>
              </a:rPr>
              <a:t>61% of New Kent residents have at least a 30 minute commute compared to 38% for Virginia overall.</a:t>
            </a:r>
          </a:p>
        </p:txBody>
      </p:sp>
      <p:pic>
        <p:nvPicPr>
          <p:cNvPr id="60" name="Shape 172">
            <a:extLst>
              <a:ext uri="{FF2B5EF4-FFF2-40B4-BE49-F238E27FC236}">
                <a16:creationId xmlns:a16="http://schemas.microsoft.com/office/drawing/2014/main" xmlns="" id="{0A042531-E5B3-436A-978D-40154F7A3213}"/>
              </a:ext>
            </a:extLst>
          </p:cNvPr>
          <p:cNvPicPr preferRelativeResize="0"/>
          <p:nvPr/>
        </p:nvPicPr>
        <p:blipFill>
          <a:blip r:embed="rId14">
            <a:alphaModFix/>
          </a:blip>
          <a:stretch>
            <a:fillRect/>
          </a:stretch>
        </p:blipFill>
        <p:spPr>
          <a:xfrm>
            <a:off x="989625" y="23920847"/>
            <a:ext cx="8145600" cy="6330215"/>
          </a:xfrm>
          <a:prstGeom prst="rect">
            <a:avLst/>
          </a:prstGeom>
          <a:noFill/>
          <a:ln>
            <a:noFill/>
          </a:ln>
        </p:spPr>
      </p:pic>
      <p:graphicFrame>
        <p:nvGraphicFramePr>
          <p:cNvPr id="61" name="Shape 174">
            <a:extLst>
              <a:ext uri="{FF2B5EF4-FFF2-40B4-BE49-F238E27FC236}">
                <a16:creationId xmlns:a16="http://schemas.microsoft.com/office/drawing/2014/main" xmlns="" id="{8AF83DF8-D4F5-4725-9CB5-CE6CD2983956}"/>
              </a:ext>
            </a:extLst>
          </p:cNvPr>
          <p:cNvGraphicFramePr/>
          <p:nvPr>
            <p:extLst>
              <p:ext uri="{D42A27DB-BD31-4B8C-83A1-F6EECF244321}">
                <p14:modId xmlns:p14="http://schemas.microsoft.com/office/powerpoint/2010/main" val="1458929868"/>
              </p:ext>
            </p:extLst>
          </p:nvPr>
        </p:nvGraphicFramePr>
        <p:xfrm>
          <a:off x="8537875" y="26892569"/>
          <a:ext cx="8522725" cy="3154675"/>
        </p:xfrm>
        <a:graphic>
          <a:graphicData uri="http://schemas.openxmlformats.org/drawingml/2006/table">
            <a:tbl>
              <a:tblPr>
                <a:noFill/>
              </a:tblPr>
              <a:tblGrid>
                <a:gridCol w="3804950">
                  <a:extLst>
                    <a:ext uri="{9D8B030D-6E8A-4147-A177-3AD203B41FA5}">
                      <a16:colId xmlns:a16="http://schemas.microsoft.com/office/drawing/2014/main" xmlns="" val="20000"/>
                    </a:ext>
                  </a:extLst>
                </a:gridCol>
                <a:gridCol w="2978625">
                  <a:extLst>
                    <a:ext uri="{9D8B030D-6E8A-4147-A177-3AD203B41FA5}">
                      <a16:colId xmlns:a16="http://schemas.microsoft.com/office/drawing/2014/main" xmlns="" val="20001"/>
                    </a:ext>
                  </a:extLst>
                </a:gridCol>
                <a:gridCol w="1739150">
                  <a:extLst>
                    <a:ext uri="{9D8B030D-6E8A-4147-A177-3AD203B41FA5}">
                      <a16:colId xmlns:a16="http://schemas.microsoft.com/office/drawing/2014/main" xmlns="" val="20002"/>
                    </a:ext>
                  </a:extLst>
                </a:gridCol>
              </a:tblGrid>
              <a:tr h="592300">
                <a:tc>
                  <a:txBody>
                    <a:bodyPr/>
                    <a:lstStyle/>
                    <a:p>
                      <a:pPr lvl="0" rtl="0">
                        <a:spcBef>
                          <a:spcPts val="0"/>
                        </a:spcBef>
                        <a:buNone/>
                      </a:pPr>
                      <a:r>
                        <a:rPr lang="en" sz="2600" b="1">
                          <a:latin typeface="Trebuchet MS"/>
                          <a:ea typeface="Trebuchet MS"/>
                          <a:cs typeface="Trebuchet MS"/>
                          <a:sym typeface="Trebuchet MS"/>
                        </a:rPr>
                        <a:t>Household Type</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F3F3F3"/>
                    </a:solidFill>
                  </a:tcPr>
                </a:tc>
                <a:tc>
                  <a:txBody>
                    <a:bodyPr/>
                    <a:lstStyle/>
                    <a:p>
                      <a:pPr lvl="0" rtl="0">
                        <a:spcBef>
                          <a:spcPts val="0"/>
                        </a:spcBef>
                        <a:buClr>
                          <a:schemeClr val="dk1"/>
                        </a:buClr>
                        <a:buSzPct val="42307"/>
                        <a:buFont typeface="Arial"/>
                        <a:buNone/>
                      </a:pPr>
                      <a:r>
                        <a:rPr lang="en" sz="2600" b="1">
                          <a:solidFill>
                            <a:schemeClr val="dk1"/>
                          </a:solidFill>
                          <a:latin typeface="Trebuchet MS"/>
                          <a:ea typeface="Trebuchet MS"/>
                          <a:cs typeface="Trebuchet MS"/>
                          <a:sym typeface="Trebuchet MS"/>
                        </a:rPr>
                        <a:t>Year</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F3F3F3"/>
                    </a:solidFill>
                  </a:tcPr>
                </a:tc>
                <a:tc>
                  <a:txBody>
                    <a:bodyPr/>
                    <a:lstStyle/>
                    <a:p>
                      <a:pPr lvl="0" algn="ctr" rtl="0">
                        <a:spcBef>
                          <a:spcPts val="0"/>
                        </a:spcBef>
                        <a:buNone/>
                      </a:pPr>
                      <a:r>
                        <a:rPr lang="en" sz="2600" b="1">
                          <a:solidFill>
                            <a:schemeClr val="dk1"/>
                          </a:solidFill>
                          <a:latin typeface="Trebuchet MS"/>
                          <a:ea typeface="Trebuchet MS"/>
                          <a:cs typeface="Trebuchet MS"/>
                          <a:sym typeface="Trebuchet MS"/>
                        </a:rPr>
                        <a:t>Estimate</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F3F3F3"/>
                    </a:solidFill>
                  </a:tcPr>
                </a:tc>
                <a:extLst>
                  <a:ext uri="{0D108BD9-81ED-4DB2-BD59-A6C34878D82A}">
                    <a16:rowId xmlns:a16="http://schemas.microsoft.com/office/drawing/2014/main" xmlns="" val="10000"/>
                  </a:ext>
                </a:extLst>
              </a:tr>
              <a:tr h="688900">
                <a:tc>
                  <a:txBody>
                    <a:bodyPr/>
                    <a:lstStyle/>
                    <a:p>
                      <a:pPr lvl="0" rtl="0">
                        <a:spcBef>
                          <a:spcPts val="0"/>
                        </a:spcBef>
                        <a:buNone/>
                      </a:pPr>
                      <a:r>
                        <a:rPr lang="en" sz="2600" b="1">
                          <a:latin typeface="Trebuchet MS"/>
                          <a:ea typeface="Trebuchet MS"/>
                          <a:cs typeface="Trebuchet MS"/>
                          <a:sym typeface="Trebuchet MS"/>
                        </a:rPr>
                        <a:t>With Children</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rtl="0">
                        <a:spcBef>
                          <a:spcPts val="0"/>
                        </a:spcBef>
                        <a:buNone/>
                      </a:pPr>
                      <a:r>
                        <a:rPr lang="en" sz="2600" b="1">
                          <a:solidFill>
                            <a:schemeClr val="dk1"/>
                          </a:solidFill>
                          <a:latin typeface="Trebuchet MS"/>
                          <a:ea typeface="Trebuchet MS"/>
                          <a:cs typeface="Trebuchet MS"/>
                          <a:sym typeface="Trebuchet MS"/>
                        </a:rPr>
                        <a:t>2005-2010</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algn="ctr" rtl="0">
                        <a:spcBef>
                          <a:spcPts val="0"/>
                        </a:spcBef>
                        <a:buNone/>
                      </a:pPr>
                      <a:r>
                        <a:rPr lang="en" sz="2600">
                          <a:solidFill>
                            <a:schemeClr val="dk1"/>
                          </a:solidFill>
                          <a:latin typeface="Trebuchet MS"/>
                          <a:ea typeface="Trebuchet MS"/>
                          <a:cs typeface="Trebuchet MS"/>
                          <a:sym typeface="Trebuchet MS"/>
                        </a:rPr>
                        <a:t>2261</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1"/>
                  </a:ext>
                </a:extLst>
              </a:tr>
              <a:tr h="656700">
                <a:tc>
                  <a:txBody>
                    <a:bodyPr/>
                    <a:lstStyle/>
                    <a:p>
                      <a:pPr lvl="0" rtl="0">
                        <a:spcBef>
                          <a:spcPts val="0"/>
                        </a:spcBef>
                        <a:buNone/>
                      </a:pPr>
                      <a:r>
                        <a:rPr lang="en" sz="2600" b="1">
                          <a:latin typeface="Trebuchet MS"/>
                          <a:ea typeface="Trebuchet MS"/>
                          <a:cs typeface="Trebuchet MS"/>
                          <a:sym typeface="Trebuchet MS"/>
                        </a:rPr>
                        <a:t>With Children</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FFFFFF"/>
                    </a:solidFill>
                  </a:tcPr>
                </a:tc>
                <a:tc>
                  <a:txBody>
                    <a:bodyPr/>
                    <a:lstStyle/>
                    <a:p>
                      <a:pPr lvl="0" rtl="0">
                        <a:spcBef>
                          <a:spcPts val="0"/>
                        </a:spcBef>
                        <a:buNone/>
                      </a:pPr>
                      <a:r>
                        <a:rPr lang="en" sz="2600" b="1">
                          <a:solidFill>
                            <a:schemeClr val="dk1"/>
                          </a:solidFill>
                          <a:latin typeface="Trebuchet MS"/>
                          <a:ea typeface="Trebuchet MS"/>
                          <a:cs typeface="Trebuchet MS"/>
                          <a:sym typeface="Trebuchet MS"/>
                        </a:rPr>
                        <a:t>2011-2015</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tc>
                  <a:txBody>
                    <a:bodyPr/>
                    <a:lstStyle/>
                    <a:p>
                      <a:pPr lvl="0" algn="ctr" rtl="0">
                        <a:spcBef>
                          <a:spcPts val="0"/>
                        </a:spcBef>
                        <a:buClr>
                          <a:schemeClr val="dk1"/>
                        </a:buClr>
                        <a:buSzPct val="42307"/>
                        <a:buFont typeface="Arial"/>
                        <a:buNone/>
                      </a:pPr>
                      <a:r>
                        <a:rPr lang="en" sz="2600">
                          <a:solidFill>
                            <a:schemeClr val="dk1"/>
                          </a:solidFill>
                          <a:latin typeface="Trebuchet MS"/>
                          <a:ea typeface="Trebuchet MS"/>
                          <a:cs typeface="Trebuchet MS"/>
                          <a:sym typeface="Trebuchet MS"/>
                        </a:rPr>
                        <a:t>2300</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2"/>
                  </a:ext>
                </a:extLst>
              </a:tr>
              <a:tr h="624500">
                <a:tc>
                  <a:txBody>
                    <a:bodyPr/>
                    <a:lstStyle/>
                    <a:p>
                      <a:pPr lvl="0" rtl="0">
                        <a:spcBef>
                          <a:spcPts val="0"/>
                        </a:spcBef>
                        <a:buNone/>
                      </a:pPr>
                      <a:r>
                        <a:rPr lang="en" sz="2600" b="1">
                          <a:latin typeface="Trebuchet MS"/>
                          <a:ea typeface="Trebuchet MS"/>
                          <a:cs typeface="Trebuchet MS"/>
                          <a:sym typeface="Trebuchet MS"/>
                        </a:rPr>
                        <a:t>Without Children</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rtl="0">
                        <a:spcBef>
                          <a:spcPts val="0"/>
                        </a:spcBef>
                        <a:buNone/>
                      </a:pPr>
                      <a:r>
                        <a:rPr lang="en" sz="2600" b="1">
                          <a:solidFill>
                            <a:schemeClr val="dk1"/>
                          </a:solidFill>
                          <a:latin typeface="Trebuchet MS"/>
                          <a:ea typeface="Trebuchet MS"/>
                          <a:cs typeface="Trebuchet MS"/>
                          <a:sym typeface="Trebuchet MS"/>
                        </a:rPr>
                        <a:t>2005-2010</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algn="ctr" rtl="0">
                        <a:spcBef>
                          <a:spcPts val="0"/>
                        </a:spcBef>
                        <a:buClr>
                          <a:schemeClr val="dk1"/>
                        </a:buClr>
                        <a:buSzPct val="42307"/>
                        <a:buFont typeface="Arial"/>
                        <a:buNone/>
                      </a:pPr>
                      <a:r>
                        <a:rPr lang="en" sz="2600">
                          <a:solidFill>
                            <a:schemeClr val="dk1"/>
                          </a:solidFill>
                          <a:latin typeface="Trebuchet MS"/>
                          <a:ea typeface="Trebuchet MS"/>
                          <a:cs typeface="Trebuchet MS"/>
                          <a:sym typeface="Trebuchet MS"/>
                        </a:rPr>
                        <a:t>4252</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3"/>
                  </a:ext>
                </a:extLst>
              </a:tr>
              <a:tr h="592275">
                <a:tc>
                  <a:txBody>
                    <a:bodyPr/>
                    <a:lstStyle/>
                    <a:p>
                      <a:pPr lvl="0" rtl="0">
                        <a:spcBef>
                          <a:spcPts val="0"/>
                        </a:spcBef>
                        <a:buNone/>
                      </a:pPr>
                      <a:r>
                        <a:rPr lang="en" sz="2600" b="1">
                          <a:latin typeface="Trebuchet MS"/>
                          <a:ea typeface="Trebuchet MS"/>
                          <a:cs typeface="Trebuchet MS"/>
                          <a:sym typeface="Trebuchet MS"/>
                        </a:rPr>
                        <a:t>Without Children</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FFFFFF"/>
                    </a:solidFill>
                  </a:tcPr>
                </a:tc>
                <a:tc>
                  <a:txBody>
                    <a:bodyPr/>
                    <a:lstStyle/>
                    <a:p>
                      <a:pPr lvl="0" rtl="0">
                        <a:spcBef>
                          <a:spcPts val="0"/>
                        </a:spcBef>
                        <a:buNone/>
                      </a:pPr>
                      <a:r>
                        <a:rPr lang="en" sz="2600" b="1" dirty="0">
                          <a:solidFill>
                            <a:schemeClr val="dk1"/>
                          </a:solidFill>
                          <a:latin typeface="Trebuchet MS"/>
                          <a:ea typeface="Trebuchet MS"/>
                          <a:cs typeface="Trebuchet MS"/>
                          <a:sym typeface="Trebuchet MS"/>
                        </a:rPr>
                        <a:t>2011-2015</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tc>
                  <a:txBody>
                    <a:bodyPr/>
                    <a:lstStyle/>
                    <a:p>
                      <a:pPr lvl="0" algn="ctr" rtl="0">
                        <a:spcBef>
                          <a:spcPts val="0"/>
                        </a:spcBef>
                        <a:buClr>
                          <a:schemeClr val="dk1"/>
                        </a:buClr>
                        <a:buSzPct val="42307"/>
                        <a:buFont typeface="Arial"/>
                        <a:buNone/>
                      </a:pPr>
                      <a:r>
                        <a:rPr lang="en" sz="2600" dirty="0">
                          <a:solidFill>
                            <a:schemeClr val="dk1"/>
                          </a:solidFill>
                          <a:latin typeface="Trebuchet MS"/>
                          <a:ea typeface="Trebuchet MS"/>
                          <a:cs typeface="Trebuchet MS"/>
                          <a:sym typeface="Trebuchet MS"/>
                        </a:rPr>
                        <a:t>4999</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pic>
        <p:nvPicPr>
          <p:cNvPr id="62" name="Shape 175" descr="key.PNG">
            <a:extLst>
              <a:ext uri="{FF2B5EF4-FFF2-40B4-BE49-F238E27FC236}">
                <a16:creationId xmlns:a16="http://schemas.microsoft.com/office/drawing/2014/main" xmlns="" id="{7A5528D6-4216-435D-AEFE-4D26AE6571D6}"/>
              </a:ext>
            </a:extLst>
          </p:cNvPr>
          <p:cNvPicPr preferRelativeResize="0"/>
          <p:nvPr/>
        </p:nvPicPr>
        <p:blipFill>
          <a:blip r:embed="rId15">
            <a:alphaModFix/>
          </a:blip>
          <a:stretch>
            <a:fillRect/>
          </a:stretch>
        </p:blipFill>
        <p:spPr>
          <a:xfrm>
            <a:off x="5903324" y="24389249"/>
            <a:ext cx="2353350" cy="1059785"/>
          </a:xfrm>
          <a:prstGeom prst="rect">
            <a:avLst/>
          </a:prstGeom>
          <a:noFill/>
          <a:ln>
            <a:noFill/>
          </a:ln>
        </p:spPr>
      </p:pic>
      <p:sp>
        <p:nvSpPr>
          <p:cNvPr id="63" name="Shape 176">
            <a:extLst>
              <a:ext uri="{FF2B5EF4-FFF2-40B4-BE49-F238E27FC236}">
                <a16:creationId xmlns:a16="http://schemas.microsoft.com/office/drawing/2014/main" xmlns="" id="{AD816C39-F839-479A-AF33-B257C4760409}"/>
              </a:ext>
            </a:extLst>
          </p:cNvPr>
          <p:cNvSpPr txBox="1"/>
          <p:nvPr/>
        </p:nvSpPr>
        <p:spPr>
          <a:xfrm>
            <a:off x="1437825" y="30040379"/>
            <a:ext cx="7815600" cy="1120500"/>
          </a:xfrm>
          <a:prstGeom prst="rect">
            <a:avLst/>
          </a:prstGeom>
          <a:noFill/>
          <a:ln>
            <a:noFill/>
          </a:ln>
        </p:spPr>
        <p:txBody>
          <a:bodyPr lIns="91425" tIns="91425" rIns="91425" bIns="91425" anchor="t" anchorCtr="0">
            <a:noAutofit/>
          </a:bodyPr>
          <a:lstStyle/>
          <a:p>
            <a:pPr lvl="0">
              <a:spcBef>
                <a:spcPts val="0"/>
              </a:spcBef>
              <a:buNone/>
            </a:pPr>
            <a:r>
              <a:rPr lang="en" sz="4800" dirty="0">
                <a:latin typeface="Raleway Medium"/>
                <a:ea typeface="Raleway Medium"/>
                <a:cs typeface="Raleway Medium"/>
                <a:sym typeface="Raleway Medium"/>
              </a:rPr>
              <a:t>Conclusion</a:t>
            </a:r>
          </a:p>
        </p:txBody>
      </p:sp>
      <p:sp>
        <p:nvSpPr>
          <p:cNvPr id="64" name="Shape 178">
            <a:extLst>
              <a:ext uri="{FF2B5EF4-FFF2-40B4-BE49-F238E27FC236}">
                <a16:creationId xmlns:a16="http://schemas.microsoft.com/office/drawing/2014/main" xmlns="" id="{EFA10819-9E13-404F-A6B8-127112361E29}"/>
              </a:ext>
            </a:extLst>
          </p:cNvPr>
          <p:cNvSpPr txBox="1"/>
          <p:nvPr/>
        </p:nvSpPr>
        <p:spPr>
          <a:xfrm>
            <a:off x="1464125" y="30904804"/>
            <a:ext cx="13079400" cy="5943629"/>
          </a:xfrm>
          <a:prstGeom prst="rect">
            <a:avLst/>
          </a:prstGeom>
          <a:noFill/>
          <a:ln>
            <a:noFill/>
          </a:ln>
        </p:spPr>
        <p:txBody>
          <a:bodyPr lIns="91425" tIns="91425" rIns="91425" bIns="91425" anchor="t" anchorCtr="0">
            <a:noAutofit/>
          </a:bodyPr>
          <a:lstStyle/>
          <a:p>
            <a:pPr marL="457200" lvl="0" indent="-419100" rtl="0">
              <a:spcBef>
                <a:spcPts val="1100"/>
              </a:spcBef>
              <a:buClr>
                <a:schemeClr val="dk1"/>
              </a:buClr>
              <a:buSzPct val="100000"/>
              <a:buFont typeface="Trebuchet MS"/>
              <a:buChar char="•"/>
            </a:pPr>
            <a:r>
              <a:rPr lang="en" sz="2600" dirty="0">
                <a:solidFill>
                  <a:schemeClr val="dk1"/>
                </a:solidFill>
                <a:latin typeface="Trebuchet MS"/>
                <a:ea typeface="Trebuchet MS"/>
                <a:cs typeface="Trebuchet MS"/>
                <a:sym typeface="Trebuchet MS"/>
              </a:rPr>
              <a:t>New Kent is a small and fast growing county.</a:t>
            </a:r>
          </a:p>
          <a:p>
            <a:pPr marL="457200" lvl="0" indent="-419100" rtl="0">
              <a:spcBef>
                <a:spcPts val="1100"/>
              </a:spcBef>
              <a:buClr>
                <a:schemeClr val="dk1"/>
              </a:buClr>
              <a:buSzPct val="100000"/>
              <a:buFont typeface="Trebuchet MS"/>
              <a:buChar char="•"/>
            </a:pPr>
            <a:r>
              <a:rPr lang="en" sz="2600" dirty="0">
                <a:solidFill>
                  <a:schemeClr val="dk1"/>
                </a:solidFill>
                <a:latin typeface="Trebuchet MS"/>
                <a:ea typeface="Trebuchet MS"/>
                <a:cs typeface="Trebuchet MS"/>
                <a:sym typeface="Trebuchet MS"/>
              </a:rPr>
              <a:t>Many aspects of New Kent are positive: above average income, lower poverty rate, and high HS graduation rates when compared to Virginia averages</a:t>
            </a:r>
          </a:p>
          <a:p>
            <a:pPr marL="457200" lvl="0" indent="-419100" rtl="0">
              <a:spcBef>
                <a:spcPts val="1100"/>
              </a:spcBef>
              <a:buClr>
                <a:schemeClr val="dk1"/>
              </a:buClr>
              <a:buSzPct val="100000"/>
              <a:buFont typeface="Trebuchet MS"/>
              <a:buChar char="•"/>
            </a:pPr>
            <a:r>
              <a:rPr lang="en" sz="2600" dirty="0">
                <a:solidFill>
                  <a:schemeClr val="dk1"/>
                </a:solidFill>
                <a:latin typeface="Trebuchet MS"/>
                <a:ea typeface="Trebuchet MS"/>
                <a:cs typeface="Trebuchet MS"/>
                <a:sym typeface="Trebuchet MS"/>
              </a:rPr>
              <a:t>But some aspects are negative: employed residents have long commutes to work, there is concern that children have long unsupervised times after </a:t>
            </a:r>
            <a:r>
              <a:rPr lang="en" sz="2600" dirty="0" smtClean="0">
                <a:solidFill>
                  <a:schemeClr val="dk1"/>
                </a:solidFill>
                <a:latin typeface="Trebuchet MS"/>
                <a:ea typeface="Trebuchet MS"/>
                <a:cs typeface="Trebuchet MS"/>
                <a:sym typeface="Trebuchet MS"/>
              </a:rPr>
              <a:t>school</a:t>
            </a:r>
            <a:r>
              <a:rPr lang="en-US" sz="2600" dirty="0" smtClean="0">
                <a:solidFill>
                  <a:schemeClr val="dk1"/>
                </a:solidFill>
                <a:latin typeface="Trebuchet MS"/>
                <a:ea typeface="Trebuchet MS"/>
                <a:cs typeface="Trebuchet MS"/>
                <a:sym typeface="Trebuchet MS"/>
              </a:rPr>
              <a:t>, and fluctuating crime rates</a:t>
            </a:r>
            <a:r>
              <a:rPr lang="en" sz="2600" dirty="0" smtClean="0">
                <a:solidFill>
                  <a:schemeClr val="dk1"/>
                </a:solidFill>
                <a:latin typeface="Trebuchet MS"/>
                <a:ea typeface="Trebuchet MS"/>
                <a:cs typeface="Trebuchet MS"/>
                <a:sym typeface="Trebuchet MS"/>
              </a:rPr>
              <a:t>.</a:t>
            </a:r>
            <a:endParaRPr lang="en" sz="2600" dirty="0">
              <a:solidFill>
                <a:schemeClr val="dk1"/>
              </a:solidFill>
              <a:latin typeface="Trebuchet MS"/>
              <a:ea typeface="Trebuchet MS"/>
              <a:cs typeface="Trebuchet MS"/>
              <a:sym typeface="Trebuchet MS"/>
            </a:endParaRPr>
          </a:p>
          <a:p>
            <a:pPr marL="457200" lvl="0" indent="-419100" rtl="0">
              <a:spcBef>
                <a:spcPts val="1100"/>
              </a:spcBef>
              <a:buClr>
                <a:schemeClr val="dk1"/>
              </a:buClr>
              <a:buSzPct val="100000"/>
              <a:buFont typeface="Trebuchet MS"/>
              <a:buChar char="•"/>
            </a:pPr>
            <a:r>
              <a:rPr lang="en" sz="2600" dirty="0">
                <a:solidFill>
                  <a:schemeClr val="dk1"/>
                </a:solidFill>
                <a:latin typeface="Trebuchet MS"/>
                <a:ea typeface="Trebuchet MS"/>
                <a:cs typeface="Trebuchet MS"/>
                <a:sym typeface="Trebuchet MS"/>
              </a:rPr>
              <a:t>Risk Factors survey answered by 49 Cooperative Extension Agents</a:t>
            </a:r>
          </a:p>
          <a:p>
            <a:pPr marL="914400" lvl="1" indent="-419100" rtl="0">
              <a:spcBef>
                <a:spcPts val="1100"/>
              </a:spcBef>
              <a:buClr>
                <a:schemeClr val="dk1"/>
              </a:buClr>
              <a:buSzPct val="100000"/>
              <a:buFont typeface="Trebuchet MS"/>
              <a:buChar char="•"/>
            </a:pPr>
            <a:r>
              <a:rPr lang="en-US" sz="2600" i="1" dirty="0" smtClean="0">
                <a:solidFill>
                  <a:schemeClr val="dk1"/>
                </a:solidFill>
                <a:latin typeface="Trebuchet MS"/>
                <a:ea typeface="Trebuchet MS"/>
                <a:cs typeface="Trebuchet MS"/>
                <a:sym typeface="Trebuchet MS"/>
              </a:rPr>
              <a:t>On the right: </a:t>
            </a:r>
            <a:r>
              <a:rPr lang="en" sz="2600" dirty="0" smtClean="0">
                <a:solidFill>
                  <a:schemeClr val="dk1"/>
                </a:solidFill>
                <a:latin typeface="Trebuchet MS"/>
                <a:ea typeface="Trebuchet MS"/>
                <a:cs typeface="Trebuchet MS"/>
                <a:sym typeface="Trebuchet MS"/>
              </a:rPr>
              <a:t>The </a:t>
            </a:r>
            <a:r>
              <a:rPr lang="en" sz="2600" dirty="0">
                <a:solidFill>
                  <a:schemeClr val="dk1"/>
                </a:solidFill>
                <a:latin typeface="Trebuchet MS"/>
                <a:ea typeface="Trebuchet MS"/>
                <a:cs typeface="Trebuchet MS"/>
                <a:sym typeface="Trebuchet MS"/>
              </a:rPr>
              <a:t>word cluster </a:t>
            </a:r>
            <a:r>
              <a:rPr lang="en" sz="2600" dirty="0" smtClean="0">
                <a:solidFill>
                  <a:schemeClr val="dk1"/>
                </a:solidFill>
                <a:latin typeface="Trebuchet MS"/>
                <a:ea typeface="Trebuchet MS"/>
                <a:cs typeface="Trebuchet MS"/>
                <a:sym typeface="Trebuchet MS"/>
              </a:rPr>
              <a:t>from </a:t>
            </a:r>
            <a:r>
              <a:rPr lang="en" sz="2600" dirty="0">
                <a:solidFill>
                  <a:schemeClr val="dk1"/>
                </a:solidFill>
                <a:latin typeface="Trebuchet MS"/>
                <a:ea typeface="Trebuchet MS"/>
                <a:cs typeface="Trebuchet MS"/>
                <a:sym typeface="Trebuchet MS"/>
              </a:rPr>
              <a:t>the survey shows that drugs, transportation, lack of resources, and poverty, are the biggest perceived issues in the county</a:t>
            </a:r>
          </a:p>
          <a:p>
            <a:pPr marL="914400" lvl="1" indent="-419100" rtl="0">
              <a:spcBef>
                <a:spcPts val="1100"/>
              </a:spcBef>
              <a:buClr>
                <a:schemeClr val="dk1"/>
              </a:buClr>
              <a:buSzPct val="100000"/>
              <a:buFont typeface="Trebuchet MS"/>
              <a:buChar char="•"/>
            </a:pPr>
            <a:r>
              <a:rPr lang="en" sz="2600" dirty="0">
                <a:solidFill>
                  <a:schemeClr val="dk1"/>
                </a:solidFill>
                <a:latin typeface="Trebuchet MS"/>
                <a:ea typeface="Trebuchet MS"/>
                <a:cs typeface="Trebuchet MS"/>
                <a:sym typeface="Trebuchet MS"/>
              </a:rPr>
              <a:t>Based on our analysis, it appears that some of these topics don’t appear to be a problem in New Kent, such as poverty among youth, but others are, such as lack of public </a:t>
            </a:r>
            <a:r>
              <a:rPr lang="en" sz="2600" dirty="0" smtClean="0">
                <a:solidFill>
                  <a:schemeClr val="dk1"/>
                </a:solidFill>
                <a:latin typeface="Trebuchet MS"/>
                <a:ea typeface="Trebuchet MS"/>
                <a:cs typeface="Trebuchet MS"/>
                <a:sym typeface="Trebuchet MS"/>
              </a:rPr>
              <a:t>transportation</a:t>
            </a:r>
            <a:r>
              <a:rPr lang="en-US" sz="2600" dirty="0" smtClean="0">
                <a:solidFill>
                  <a:schemeClr val="dk1"/>
                </a:solidFill>
                <a:latin typeface="Trebuchet MS"/>
                <a:ea typeface="Trebuchet MS"/>
                <a:cs typeface="Trebuchet MS"/>
                <a:sym typeface="Trebuchet MS"/>
              </a:rPr>
              <a:t>.</a:t>
            </a:r>
            <a:endParaRPr lang="en" sz="2600" dirty="0">
              <a:solidFill>
                <a:schemeClr val="dk1"/>
              </a:solidFill>
              <a:latin typeface="Trebuchet MS"/>
              <a:ea typeface="Trebuchet MS"/>
              <a:cs typeface="Trebuchet MS"/>
              <a:sym typeface="Trebuchet MS"/>
            </a:endParaRPr>
          </a:p>
          <a:p>
            <a:pPr marL="0" marR="0" lvl="0" indent="0" algn="l" rtl="0">
              <a:spcBef>
                <a:spcPts val="500"/>
              </a:spcBef>
              <a:spcAft>
                <a:spcPts val="0"/>
              </a:spcAft>
              <a:buNone/>
            </a:pPr>
            <a:endParaRPr sz="2600" dirty="0">
              <a:solidFill>
                <a:schemeClr val="dk1"/>
              </a:solidFill>
              <a:latin typeface="Trebuchet MS"/>
              <a:ea typeface="Trebuchet MS"/>
              <a:cs typeface="Trebuchet MS"/>
              <a:sym typeface="Trebuchet MS"/>
            </a:endParaRPr>
          </a:p>
          <a:p>
            <a:pPr marL="1371600" lvl="0" indent="0" rtl="0">
              <a:spcBef>
                <a:spcPts val="500"/>
              </a:spcBef>
              <a:buNone/>
            </a:pPr>
            <a:endParaRPr sz="2600" dirty="0">
              <a:solidFill>
                <a:schemeClr val="dk1"/>
              </a:solidFill>
              <a:latin typeface="Trebuchet MS"/>
              <a:ea typeface="Trebuchet MS"/>
              <a:cs typeface="Trebuchet MS"/>
              <a:sym typeface="Trebuchet MS"/>
            </a:endParaRPr>
          </a:p>
          <a:p>
            <a:pPr lvl="0" rtl="0">
              <a:spcBef>
                <a:spcPts val="0"/>
              </a:spcBef>
              <a:buNone/>
            </a:pPr>
            <a:endParaRPr sz="2600" dirty="0">
              <a:latin typeface="Trebuchet MS"/>
              <a:ea typeface="Trebuchet MS"/>
              <a:cs typeface="Trebuchet MS"/>
              <a:sym typeface="Trebuchet MS"/>
            </a:endParaRPr>
          </a:p>
        </p:txBody>
      </p:sp>
      <p:pic>
        <p:nvPicPr>
          <p:cNvPr id="65" name="Shape 179">
            <a:extLst>
              <a:ext uri="{FF2B5EF4-FFF2-40B4-BE49-F238E27FC236}">
                <a16:creationId xmlns:a16="http://schemas.microsoft.com/office/drawing/2014/main" xmlns="" id="{13344B85-5225-4B6D-AF4D-A7AF73F29D5C}"/>
              </a:ext>
            </a:extLst>
          </p:cNvPr>
          <p:cNvPicPr preferRelativeResize="0"/>
          <p:nvPr/>
        </p:nvPicPr>
        <p:blipFill>
          <a:blip r:embed="rId16">
            <a:alphaModFix/>
          </a:blip>
          <a:stretch>
            <a:fillRect/>
          </a:stretch>
        </p:blipFill>
        <p:spPr>
          <a:xfrm>
            <a:off x="14451718" y="31280108"/>
            <a:ext cx="4226149" cy="4190045"/>
          </a:xfrm>
          <a:prstGeom prst="rect">
            <a:avLst/>
          </a:prstGeom>
          <a:noFill/>
          <a:ln>
            <a:noFill/>
          </a:ln>
        </p:spPr>
      </p:pic>
      <p:sp>
        <p:nvSpPr>
          <p:cNvPr id="66" name="Shape 180">
            <a:extLst>
              <a:ext uri="{FF2B5EF4-FFF2-40B4-BE49-F238E27FC236}">
                <a16:creationId xmlns:a16="http://schemas.microsoft.com/office/drawing/2014/main" xmlns="" id="{6650C763-8A04-473B-B9B1-A1F403095E54}"/>
              </a:ext>
            </a:extLst>
          </p:cNvPr>
          <p:cNvSpPr txBox="1"/>
          <p:nvPr/>
        </p:nvSpPr>
        <p:spPr>
          <a:xfrm>
            <a:off x="1464125" y="36955905"/>
            <a:ext cx="5084403" cy="451753"/>
          </a:xfrm>
          <a:prstGeom prst="rect">
            <a:avLst/>
          </a:prstGeom>
          <a:noFill/>
          <a:ln>
            <a:noFill/>
          </a:ln>
        </p:spPr>
        <p:txBody>
          <a:bodyPr lIns="91425" tIns="91425" rIns="91425" bIns="91425" anchor="t" anchorCtr="0">
            <a:noAutofit/>
          </a:bodyPr>
          <a:lstStyle/>
          <a:p>
            <a:pPr lvl="0" algn="ctr">
              <a:spcBef>
                <a:spcPts val="0"/>
              </a:spcBef>
              <a:buNone/>
            </a:pPr>
            <a:r>
              <a:rPr lang="en" sz="3000" b="1" dirty="0">
                <a:solidFill>
                  <a:schemeClr val="dk1"/>
                </a:solidFill>
                <a:latin typeface="Trebuchet MS"/>
                <a:ea typeface="Trebuchet MS"/>
                <a:cs typeface="Trebuchet MS"/>
                <a:sym typeface="Trebuchet MS"/>
              </a:rPr>
              <a:t>Sources </a:t>
            </a:r>
            <a:r>
              <a:rPr lang="en" sz="3000" b="1" dirty="0" smtClean="0">
                <a:solidFill>
                  <a:schemeClr val="dk1"/>
                </a:solidFill>
                <a:latin typeface="Trebuchet MS"/>
                <a:ea typeface="Trebuchet MS"/>
                <a:cs typeface="Trebuchet MS"/>
                <a:sym typeface="Trebuchet MS"/>
              </a:rPr>
              <a:t>and</a:t>
            </a:r>
            <a:r>
              <a:rPr lang="en-US" sz="3000" b="1" dirty="0" smtClean="0">
                <a:solidFill>
                  <a:schemeClr val="dk1"/>
                </a:solidFill>
                <a:latin typeface="Trebuchet MS"/>
                <a:ea typeface="Trebuchet MS"/>
                <a:cs typeface="Trebuchet MS"/>
                <a:sym typeface="Trebuchet MS"/>
              </a:rPr>
              <a:t> </a:t>
            </a:r>
            <a:r>
              <a:rPr lang="en" sz="3000" b="1" dirty="0" smtClean="0">
                <a:solidFill>
                  <a:schemeClr val="dk1"/>
                </a:solidFill>
                <a:latin typeface="Trebuchet MS"/>
                <a:ea typeface="Trebuchet MS"/>
                <a:cs typeface="Trebuchet MS"/>
                <a:sym typeface="Trebuchet MS"/>
              </a:rPr>
              <a:t>References</a:t>
            </a:r>
            <a:r>
              <a:rPr lang="en" sz="3000" b="1" dirty="0">
                <a:solidFill>
                  <a:schemeClr val="dk1"/>
                </a:solidFill>
                <a:latin typeface="Trebuchet MS"/>
                <a:ea typeface="Trebuchet MS"/>
                <a:cs typeface="Trebuchet MS"/>
                <a:sym typeface="Trebuchet MS"/>
              </a:rPr>
              <a:t>:</a:t>
            </a:r>
          </a:p>
        </p:txBody>
      </p:sp>
      <p:sp>
        <p:nvSpPr>
          <p:cNvPr id="67" name="Shape 181">
            <a:extLst>
              <a:ext uri="{FF2B5EF4-FFF2-40B4-BE49-F238E27FC236}">
                <a16:creationId xmlns:a16="http://schemas.microsoft.com/office/drawing/2014/main" xmlns="" id="{E7563E03-ED00-4FCC-A822-024E1257DBD5}"/>
              </a:ext>
            </a:extLst>
          </p:cNvPr>
          <p:cNvSpPr txBox="1"/>
          <p:nvPr/>
        </p:nvSpPr>
        <p:spPr>
          <a:xfrm>
            <a:off x="8098752" y="37483933"/>
            <a:ext cx="10734174" cy="1727100"/>
          </a:xfrm>
          <a:prstGeom prst="rect">
            <a:avLst/>
          </a:prstGeom>
          <a:noFill/>
          <a:ln>
            <a:noFill/>
          </a:ln>
        </p:spPr>
        <p:txBody>
          <a:bodyPr lIns="91425" tIns="91425" rIns="91425" bIns="91425" anchor="t" anchorCtr="0">
            <a:noAutofit/>
          </a:bodyPr>
          <a:lstStyle/>
          <a:p>
            <a:pPr lvl="0" rtl="0">
              <a:spcBef>
                <a:spcPts val="0"/>
              </a:spcBef>
              <a:buNone/>
            </a:pPr>
            <a:r>
              <a:rPr lang="en" sz="1900" dirty="0">
                <a:latin typeface="Trebuchet MS"/>
                <a:ea typeface="Trebuchet MS"/>
                <a:cs typeface="Trebuchet MS"/>
                <a:sym typeface="Trebuchet MS"/>
              </a:rPr>
              <a:t>4. https://</a:t>
            </a:r>
            <a:r>
              <a:rPr lang="en" sz="1900" dirty="0" err="1">
                <a:latin typeface="Trebuchet MS"/>
                <a:ea typeface="Trebuchet MS"/>
                <a:cs typeface="Trebuchet MS"/>
                <a:sym typeface="Trebuchet MS"/>
              </a:rPr>
              <a:t>factfinder.census.gov</a:t>
            </a:r>
            <a:r>
              <a:rPr lang="en" sz="1900" dirty="0">
                <a:latin typeface="Trebuchet MS"/>
                <a:ea typeface="Trebuchet MS"/>
                <a:cs typeface="Trebuchet MS"/>
                <a:sym typeface="Trebuchet MS"/>
              </a:rPr>
              <a:t>/faces/</a:t>
            </a:r>
            <a:r>
              <a:rPr lang="en" sz="1900" dirty="0" err="1">
                <a:latin typeface="Trebuchet MS"/>
                <a:ea typeface="Trebuchet MS"/>
                <a:cs typeface="Trebuchet MS"/>
                <a:sym typeface="Trebuchet MS"/>
              </a:rPr>
              <a:t>tableservices</a:t>
            </a:r>
            <a:r>
              <a:rPr lang="en" sz="1900" dirty="0">
                <a:latin typeface="Trebuchet MS"/>
                <a:ea typeface="Trebuchet MS"/>
                <a:cs typeface="Trebuchet MS"/>
                <a:sym typeface="Trebuchet MS"/>
              </a:rPr>
              <a:t>/</a:t>
            </a:r>
            <a:r>
              <a:rPr lang="en" sz="1900" dirty="0" err="1">
                <a:latin typeface="Trebuchet MS"/>
                <a:ea typeface="Trebuchet MS"/>
                <a:cs typeface="Trebuchet MS"/>
                <a:sym typeface="Trebuchet MS"/>
              </a:rPr>
              <a:t>jsf</a:t>
            </a:r>
            <a:r>
              <a:rPr lang="en" sz="1900" dirty="0">
                <a:latin typeface="Trebuchet MS"/>
                <a:ea typeface="Trebuchet MS"/>
                <a:cs typeface="Trebuchet MS"/>
                <a:sym typeface="Trebuchet MS"/>
              </a:rPr>
              <a:t>/pages/</a:t>
            </a:r>
            <a:r>
              <a:rPr lang="en" sz="1900" dirty="0" err="1">
                <a:latin typeface="Trebuchet MS"/>
                <a:ea typeface="Trebuchet MS"/>
                <a:cs typeface="Trebuchet MS"/>
                <a:sym typeface="Trebuchet MS"/>
              </a:rPr>
              <a:t>productview.xhtml?src</a:t>
            </a:r>
            <a:r>
              <a:rPr lang="en" sz="1900" dirty="0">
                <a:latin typeface="Trebuchet MS"/>
                <a:ea typeface="Trebuchet MS"/>
                <a:cs typeface="Trebuchet MS"/>
                <a:sym typeface="Trebuchet MS"/>
              </a:rPr>
              <a:t>=CF</a:t>
            </a:r>
          </a:p>
          <a:p>
            <a:pPr lvl="0" rtl="0">
              <a:spcBef>
                <a:spcPts val="0"/>
              </a:spcBef>
              <a:buNone/>
            </a:pPr>
            <a:r>
              <a:rPr lang="en" sz="1900" dirty="0">
                <a:latin typeface="Trebuchet MS"/>
                <a:ea typeface="Trebuchet MS"/>
                <a:cs typeface="Trebuchet MS"/>
                <a:sym typeface="Trebuchet MS"/>
              </a:rPr>
              <a:t>5. https://</a:t>
            </a:r>
            <a:r>
              <a:rPr lang="en" sz="1900" dirty="0" err="1">
                <a:latin typeface="Trebuchet MS"/>
                <a:ea typeface="Trebuchet MS"/>
                <a:cs typeface="Trebuchet MS"/>
                <a:sym typeface="Trebuchet MS"/>
              </a:rPr>
              <a:t>www.policymap.com</a:t>
            </a:r>
            <a:r>
              <a:rPr lang="en" sz="1900" dirty="0">
                <a:latin typeface="Trebuchet MS"/>
                <a:ea typeface="Trebuchet MS"/>
                <a:cs typeface="Trebuchet MS"/>
                <a:sym typeface="Trebuchet MS"/>
              </a:rPr>
              <a:t>/</a:t>
            </a:r>
          </a:p>
          <a:p>
            <a:pPr lvl="0">
              <a:spcBef>
                <a:spcPts val="0"/>
              </a:spcBef>
              <a:buNone/>
            </a:pPr>
            <a:r>
              <a:rPr lang="en" sz="1900" dirty="0">
                <a:latin typeface="Trebuchet MS"/>
                <a:ea typeface="Trebuchet MS"/>
                <a:cs typeface="Trebuchet MS"/>
                <a:sym typeface="Trebuchet MS"/>
              </a:rPr>
              <a:t>6. http://</a:t>
            </a:r>
            <a:r>
              <a:rPr lang="en" sz="1900" dirty="0" err="1">
                <a:latin typeface="Trebuchet MS"/>
                <a:ea typeface="Trebuchet MS"/>
                <a:cs typeface="Trebuchet MS"/>
                <a:sym typeface="Trebuchet MS"/>
              </a:rPr>
              <a:t>www.countyhealthrankings.org</a:t>
            </a:r>
            <a:r>
              <a:rPr lang="en" sz="1900" dirty="0">
                <a:latin typeface="Trebuchet MS"/>
                <a:ea typeface="Trebuchet MS"/>
                <a:cs typeface="Trebuchet MS"/>
                <a:sym typeface="Trebuchet MS"/>
              </a:rPr>
              <a:t>/app/</a:t>
            </a:r>
            <a:r>
              <a:rPr lang="en" sz="1900" dirty="0" err="1">
                <a:latin typeface="Trebuchet MS"/>
                <a:ea typeface="Trebuchet MS"/>
                <a:cs typeface="Trebuchet MS"/>
                <a:sym typeface="Trebuchet MS"/>
              </a:rPr>
              <a:t>virginia</a:t>
            </a:r>
            <a:r>
              <a:rPr lang="en" sz="1900" dirty="0">
                <a:latin typeface="Trebuchet MS"/>
                <a:ea typeface="Trebuchet MS"/>
                <a:cs typeface="Trebuchet MS"/>
                <a:sym typeface="Trebuchet MS"/>
              </a:rPr>
              <a:t>/2017/rankings/new-</a:t>
            </a:r>
            <a:r>
              <a:rPr lang="en" sz="1900" dirty="0" err="1">
                <a:latin typeface="Trebuchet MS"/>
                <a:ea typeface="Trebuchet MS"/>
                <a:cs typeface="Trebuchet MS"/>
                <a:sym typeface="Trebuchet MS"/>
              </a:rPr>
              <a:t>kent</a:t>
            </a:r>
            <a:r>
              <a:rPr lang="en" sz="1900" dirty="0">
                <a:latin typeface="Trebuchet MS"/>
                <a:ea typeface="Trebuchet MS"/>
                <a:cs typeface="Trebuchet MS"/>
                <a:sym typeface="Trebuchet MS"/>
              </a:rPr>
              <a:t>/county</a:t>
            </a:r>
          </a:p>
          <a:p>
            <a:pPr lvl="0">
              <a:spcBef>
                <a:spcPts val="0"/>
              </a:spcBef>
              <a:buNone/>
            </a:pPr>
            <a:r>
              <a:rPr lang="en" sz="1900" dirty="0">
                <a:latin typeface="Trebuchet MS"/>
                <a:ea typeface="Trebuchet MS"/>
                <a:cs typeface="Trebuchet MS"/>
                <a:sym typeface="Trebuchet MS"/>
              </a:rPr>
              <a:t>7. </a:t>
            </a:r>
            <a:r>
              <a:rPr lang="en" sz="1900" dirty="0">
                <a:solidFill>
                  <a:schemeClr val="dk1"/>
                </a:solidFill>
                <a:latin typeface="Trebuchet MS"/>
                <a:ea typeface="Trebuchet MS"/>
                <a:cs typeface="Trebuchet MS"/>
                <a:sym typeface="Trebuchet MS"/>
              </a:rPr>
              <a:t>http://</a:t>
            </a:r>
            <a:r>
              <a:rPr lang="en" sz="1900" dirty="0" err="1">
                <a:solidFill>
                  <a:schemeClr val="dk1"/>
                </a:solidFill>
                <a:latin typeface="Trebuchet MS"/>
                <a:ea typeface="Trebuchet MS"/>
                <a:cs typeface="Trebuchet MS"/>
                <a:sym typeface="Trebuchet MS"/>
              </a:rPr>
              <a:t>www.doe.virginia.gov</a:t>
            </a:r>
            <a:r>
              <a:rPr lang="en" sz="1900" dirty="0">
                <a:solidFill>
                  <a:schemeClr val="dk1"/>
                </a:solidFill>
                <a:latin typeface="Trebuchet MS"/>
                <a:ea typeface="Trebuchet MS"/>
                <a:cs typeface="Trebuchet MS"/>
                <a:sym typeface="Trebuchet MS"/>
              </a:rPr>
              <a:t>/</a:t>
            </a:r>
            <a:r>
              <a:rPr lang="en" sz="1900" dirty="0" err="1">
                <a:solidFill>
                  <a:schemeClr val="dk1"/>
                </a:solidFill>
                <a:latin typeface="Trebuchet MS"/>
                <a:ea typeface="Trebuchet MS"/>
                <a:cs typeface="Trebuchet MS"/>
                <a:sym typeface="Trebuchet MS"/>
              </a:rPr>
              <a:t>statistics_reports</a:t>
            </a:r>
            <a:r>
              <a:rPr lang="en" sz="1900" dirty="0">
                <a:solidFill>
                  <a:schemeClr val="dk1"/>
                </a:solidFill>
                <a:latin typeface="Trebuchet MS"/>
                <a:ea typeface="Trebuchet MS"/>
                <a:cs typeface="Trebuchet MS"/>
                <a:sym typeface="Trebuchet MS"/>
              </a:rPr>
              <a:t>/enrollment/</a:t>
            </a:r>
            <a:r>
              <a:rPr lang="en" sz="1900" dirty="0" err="1">
                <a:solidFill>
                  <a:schemeClr val="dk1"/>
                </a:solidFill>
                <a:latin typeface="Trebuchet MS"/>
                <a:ea typeface="Trebuchet MS"/>
                <a:cs typeface="Trebuchet MS"/>
                <a:sym typeface="Trebuchet MS"/>
              </a:rPr>
              <a:t>fall_membership</a:t>
            </a:r>
            <a:r>
              <a:rPr lang="en" sz="1900" dirty="0">
                <a:solidFill>
                  <a:schemeClr val="dk1"/>
                </a:solidFill>
                <a:latin typeface="Trebuchet MS"/>
                <a:ea typeface="Trebuchet MS"/>
                <a:cs typeface="Trebuchet MS"/>
                <a:sym typeface="Trebuchet MS"/>
              </a:rPr>
              <a:t>/</a:t>
            </a:r>
          </a:p>
          <a:p>
            <a:pPr lvl="0" rtl="0">
              <a:spcBef>
                <a:spcPts val="0"/>
              </a:spcBef>
              <a:buNone/>
            </a:pPr>
            <a:endParaRPr sz="1900" dirty="0">
              <a:latin typeface="Trebuchet MS"/>
              <a:ea typeface="Trebuchet MS"/>
              <a:cs typeface="Trebuchet MS"/>
              <a:sym typeface="Trebuchet MS"/>
            </a:endParaRPr>
          </a:p>
          <a:p>
            <a:pPr lvl="0" rtl="0">
              <a:spcBef>
                <a:spcPts val="0"/>
              </a:spcBef>
              <a:buClr>
                <a:schemeClr val="dk1"/>
              </a:buClr>
              <a:buFont typeface="Arial"/>
              <a:buNone/>
            </a:pPr>
            <a:endParaRPr sz="1900" dirty="0">
              <a:latin typeface="Trebuchet MS"/>
              <a:ea typeface="Trebuchet MS"/>
              <a:cs typeface="Trebuchet MS"/>
              <a:sym typeface="Trebuchet MS"/>
            </a:endParaRPr>
          </a:p>
          <a:p>
            <a:pPr lvl="0" rtl="0">
              <a:spcBef>
                <a:spcPts val="0"/>
              </a:spcBef>
              <a:buNone/>
            </a:pPr>
            <a:endParaRPr sz="1900" dirty="0">
              <a:latin typeface="Trebuchet MS"/>
              <a:ea typeface="Trebuchet MS"/>
              <a:cs typeface="Trebuchet MS"/>
              <a:sym typeface="Trebuchet MS"/>
            </a:endParaRPr>
          </a:p>
        </p:txBody>
      </p:sp>
      <p:graphicFrame>
        <p:nvGraphicFramePr>
          <p:cNvPr id="68" name="Shape 182">
            <a:extLst>
              <a:ext uri="{FF2B5EF4-FFF2-40B4-BE49-F238E27FC236}">
                <a16:creationId xmlns:a16="http://schemas.microsoft.com/office/drawing/2014/main" xmlns="" id="{4D1650C3-EF7F-4776-8264-A525D3FC3D6D}"/>
              </a:ext>
            </a:extLst>
          </p:cNvPr>
          <p:cNvGraphicFramePr/>
          <p:nvPr>
            <p:extLst>
              <p:ext uri="{D42A27DB-BD31-4B8C-83A1-F6EECF244321}">
                <p14:modId xmlns:p14="http://schemas.microsoft.com/office/powerpoint/2010/main" val="4033707241"/>
              </p:ext>
            </p:extLst>
          </p:nvPr>
        </p:nvGraphicFramePr>
        <p:xfrm>
          <a:off x="18784225" y="30903337"/>
          <a:ext cx="5884200" cy="5753205"/>
        </p:xfrm>
        <a:graphic>
          <a:graphicData uri="http://schemas.openxmlformats.org/drawingml/2006/table">
            <a:tbl>
              <a:tblPr>
                <a:noFill/>
              </a:tblPr>
              <a:tblGrid>
                <a:gridCol w="1396500">
                  <a:extLst>
                    <a:ext uri="{9D8B030D-6E8A-4147-A177-3AD203B41FA5}">
                      <a16:colId xmlns:a16="http://schemas.microsoft.com/office/drawing/2014/main" xmlns="" val="20000"/>
                    </a:ext>
                  </a:extLst>
                </a:gridCol>
                <a:gridCol w="4487700">
                  <a:extLst>
                    <a:ext uri="{9D8B030D-6E8A-4147-A177-3AD203B41FA5}">
                      <a16:colId xmlns:a16="http://schemas.microsoft.com/office/drawing/2014/main" xmlns="" val="20001"/>
                    </a:ext>
                  </a:extLst>
                </a:gridCol>
              </a:tblGrid>
              <a:tr h="789825">
                <a:tc>
                  <a:txBody>
                    <a:bodyPr/>
                    <a:lstStyle/>
                    <a:p>
                      <a:pPr lvl="0" algn="ctr" rtl="0">
                        <a:lnSpc>
                          <a:spcPct val="115000"/>
                        </a:lnSpc>
                        <a:spcBef>
                          <a:spcPts val="1100"/>
                        </a:spcBef>
                        <a:buNone/>
                      </a:pPr>
                      <a:r>
                        <a:rPr lang="en" sz="3000" b="1" dirty="0">
                          <a:solidFill>
                            <a:schemeClr val="dk1"/>
                          </a:solidFill>
                          <a:latin typeface="Trebuchet MS"/>
                          <a:ea typeface="Trebuchet MS"/>
                          <a:cs typeface="Trebuchet MS"/>
                          <a:sym typeface="Trebuchet MS"/>
                        </a:rPr>
                        <a:t>Year</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rtl="0">
                        <a:lnSpc>
                          <a:spcPct val="115000"/>
                        </a:lnSpc>
                        <a:spcBef>
                          <a:spcPts val="1100"/>
                        </a:spcBef>
                        <a:buClr>
                          <a:schemeClr val="dk1"/>
                        </a:buClr>
                        <a:buSzPct val="36666"/>
                        <a:buFont typeface="Arial"/>
                        <a:buNone/>
                      </a:pPr>
                      <a:r>
                        <a:rPr lang="en" sz="3000" b="1">
                          <a:solidFill>
                            <a:schemeClr val="dk1"/>
                          </a:solidFill>
                          <a:latin typeface="Trebuchet MS"/>
                          <a:ea typeface="Trebuchet MS"/>
                          <a:cs typeface="Trebuchet MS"/>
                          <a:sym typeface="Trebuchet MS"/>
                        </a:rPr>
                        <a:t>Crime Rate per 100,000</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extLst>
                  <a:ext uri="{0D108BD9-81ED-4DB2-BD59-A6C34878D82A}">
                    <a16:rowId xmlns:a16="http://schemas.microsoft.com/office/drawing/2014/main" xmlns="" val="10000"/>
                  </a:ext>
                </a:extLst>
              </a:tr>
              <a:tr h="711600">
                <a:tc>
                  <a:txBody>
                    <a:bodyPr/>
                    <a:lstStyle/>
                    <a:p>
                      <a:pPr lvl="0" algn="ctr" rtl="0">
                        <a:lnSpc>
                          <a:spcPct val="115000"/>
                        </a:lnSpc>
                        <a:spcBef>
                          <a:spcPts val="1100"/>
                        </a:spcBef>
                        <a:buClr>
                          <a:schemeClr val="dk1"/>
                        </a:buClr>
                        <a:buSzPct val="36666"/>
                        <a:buFont typeface="Arial"/>
                        <a:buNone/>
                      </a:pPr>
                      <a:r>
                        <a:rPr lang="en" sz="3000" b="1">
                          <a:solidFill>
                            <a:schemeClr val="dk1"/>
                          </a:solidFill>
                          <a:latin typeface="Trebuchet MS"/>
                          <a:ea typeface="Trebuchet MS"/>
                          <a:cs typeface="Trebuchet MS"/>
                          <a:sym typeface="Trebuchet MS"/>
                        </a:rPr>
                        <a:t>2009</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algn="ctr">
                        <a:spcBef>
                          <a:spcPts val="0"/>
                        </a:spcBef>
                        <a:buNone/>
                      </a:pPr>
                      <a:r>
                        <a:rPr lang="en" sz="3000" dirty="0">
                          <a:latin typeface="Trebuchet MS"/>
                          <a:ea typeface="Trebuchet MS"/>
                          <a:cs typeface="Trebuchet MS"/>
                          <a:sym typeface="Trebuchet MS"/>
                        </a:rPr>
                        <a:t>1724</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1"/>
                  </a:ext>
                </a:extLst>
              </a:tr>
              <a:tr h="463200">
                <a:tc>
                  <a:txBody>
                    <a:bodyPr/>
                    <a:lstStyle/>
                    <a:p>
                      <a:pPr lvl="0" algn="ctr" rtl="0">
                        <a:lnSpc>
                          <a:spcPct val="115000"/>
                        </a:lnSpc>
                        <a:spcBef>
                          <a:spcPts val="1100"/>
                        </a:spcBef>
                        <a:buClr>
                          <a:schemeClr val="dk1"/>
                        </a:buClr>
                        <a:buSzPct val="36666"/>
                        <a:buFont typeface="Arial"/>
                        <a:buNone/>
                      </a:pPr>
                      <a:r>
                        <a:rPr lang="en" sz="3000" b="1">
                          <a:solidFill>
                            <a:schemeClr val="dk1"/>
                          </a:solidFill>
                          <a:latin typeface="Trebuchet MS"/>
                          <a:ea typeface="Trebuchet MS"/>
                          <a:cs typeface="Trebuchet MS"/>
                          <a:sym typeface="Trebuchet MS"/>
                        </a:rPr>
                        <a:t>2010</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algn="ctr">
                        <a:spcBef>
                          <a:spcPts val="0"/>
                        </a:spcBef>
                        <a:buNone/>
                      </a:pPr>
                      <a:r>
                        <a:rPr lang="en" sz="3000">
                          <a:latin typeface="Trebuchet MS"/>
                          <a:ea typeface="Trebuchet MS"/>
                          <a:cs typeface="Trebuchet MS"/>
                          <a:sym typeface="Trebuchet MS"/>
                        </a:rPr>
                        <a:t>1633</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2"/>
                  </a:ext>
                </a:extLst>
              </a:tr>
              <a:tr h="624225">
                <a:tc>
                  <a:txBody>
                    <a:bodyPr/>
                    <a:lstStyle/>
                    <a:p>
                      <a:pPr lvl="0" algn="ctr" rtl="0">
                        <a:lnSpc>
                          <a:spcPct val="115000"/>
                        </a:lnSpc>
                        <a:spcBef>
                          <a:spcPts val="1100"/>
                        </a:spcBef>
                        <a:buClr>
                          <a:schemeClr val="dk1"/>
                        </a:buClr>
                        <a:buSzPct val="36666"/>
                        <a:buFont typeface="Arial"/>
                        <a:buNone/>
                      </a:pPr>
                      <a:r>
                        <a:rPr lang="en" sz="3000" b="1">
                          <a:solidFill>
                            <a:schemeClr val="dk1"/>
                          </a:solidFill>
                          <a:latin typeface="Trebuchet MS"/>
                          <a:ea typeface="Trebuchet MS"/>
                          <a:cs typeface="Trebuchet MS"/>
                          <a:sym typeface="Trebuchet MS"/>
                        </a:rPr>
                        <a:t>2011</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algn="ctr">
                        <a:spcBef>
                          <a:spcPts val="0"/>
                        </a:spcBef>
                        <a:buNone/>
                      </a:pPr>
                      <a:r>
                        <a:rPr lang="en" sz="3000" dirty="0">
                          <a:latin typeface="Trebuchet MS"/>
                          <a:ea typeface="Trebuchet MS"/>
                          <a:cs typeface="Trebuchet MS"/>
                          <a:sym typeface="Trebuchet MS"/>
                        </a:rPr>
                        <a:t>1544</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3"/>
                  </a:ext>
                </a:extLst>
              </a:tr>
              <a:tr h="624225">
                <a:tc>
                  <a:txBody>
                    <a:bodyPr/>
                    <a:lstStyle/>
                    <a:p>
                      <a:pPr lvl="0" algn="ctr" rtl="0">
                        <a:lnSpc>
                          <a:spcPct val="115000"/>
                        </a:lnSpc>
                        <a:spcBef>
                          <a:spcPts val="1100"/>
                        </a:spcBef>
                        <a:buClr>
                          <a:schemeClr val="dk1"/>
                        </a:buClr>
                        <a:buSzPct val="36666"/>
                        <a:buFont typeface="Arial"/>
                        <a:buNone/>
                      </a:pPr>
                      <a:r>
                        <a:rPr lang="en" sz="3000" b="1">
                          <a:solidFill>
                            <a:schemeClr val="dk1"/>
                          </a:solidFill>
                          <a:latin typeface="Trebuchet MS"/>
                          <a:ea typeface="Trebuchet MS"/>
                          <a:cs typeface="Trebuchet MS"/>
                          <a:sym typeface="Trebuchet MS"/>
                        </a:rPr>
                        <a:t>2012</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algn="ctr">
                        <a:spcBef>
                          <a:spcPts val="0"/>
                        </a:spcBef>
                        <a:buNone/>
                      </a:pPr>
                      <a:r>
                        <a:rPr lang="en" sz="3000" dirty="0">
                          <a:latin typeface="Trebuchet MS"/>
                          <a:ea typeface="Trebuchet MS"/>
                          <a:cs typeface="Trebuchet MS"/>
                          <a:sym typeface="Trebuchet MS"/>
                        </a:rPr>
                        <a:t>1886</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4"/>
                  </a:ext>
                </a:extLst>
              </a:tr>
              <a:tr h="596625">
                <a:tc>
                  <a:txBody>
                    <a:bodyPr/>
                    <a:lstStyle/>
                    <a:p>
                      <a:pPr lvl="0" algn="ctr" rtl="0">
                        <a:lnSpc>
                          <a:spcPct val="115000"/>
                        </a:lnSpc>
                        <a:spcBef>
                          <a:spcPts val="1100"/>
                        </a:spcBef>
                        <a:buClr>
                          <a:schemeClr val="dk1"/>
                        </a:buClr>
                        <a:buSzPct val="36666"/>
                        <a:buFont typeface="Arial"/>
                        <a:buNone/>
                      </a:pPr>
                      <a:r>
                        <a:rPr lang="en" sz="3000" b="1">
                          <a:solidFill>
                            <a:schemeClr val="dk1"/>
                          </a:solidFill>
                          <a:latin typeface="Trebuchet MS"/>
                          <a:ea typeface="Trebuchet MS"/>
                          <a:cs typeface="Trebuchet MS"/>
                          <a:sym typeface="Trebuchet MS"/>
                        </a:rPr>
                        <a:t>2013</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algn="ctr">
                        <a:spcBef>
                          <a:spcPts val="0"/>
                        </a:spcBef>
                        <a:buNone/>
                      </a:pPr>
                      <a:r>
                        <a:rPr lang="en" sz="3000" dirty="0">
                          <a:latin typeface="Trebuchet MS"/>
                          <a:ea typeface="Trebuchet MS"/>
                          <a:cs typeface="Trebuchet MS"/>
                          <a:sym typeface="Trebuchet MS"/>
                        </a:rPr>
                        <a:t>1204</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5"/>
                  </a:ext>
                </a:extLst>
              </a:tr>
              <a:tr h="624225">
                <a:tc>
                  <a:txBody>
                    <a:bodyPr/>
                    <a:lstStyle/>
                    <a:p>
                      <a:pPr lvl="0" algn="ctr" rtl="0">
                        <a:lnSpc>
                          <a:spcPct val="115000"/>
                        </a:lnSpc>
                        <a:spcBef>
                          <a:spcPts val="1100"/>
                        </a:spcBef>
                        <a:buClr>
                          <a:schemeClr val="dk1"/>
                        </a:buClr>
                        <a:buSzPct val="36666"/>
                        <a:buFont typeface="Arial"/>
                        <a:buNone/>
                      </a:pPr>
                      <a:r>
                        <a:rPr lang="en" sz="3000" b="1">
                          <a:solidFill>
                            <a:schemeClr val="dk1"/>
                          </a:solidFill>
                          <a:latin typeface="Trebuchet MS"/>
                          <a:ea typeface="Trebuchet MS"/>
                          <a:cs typeface="Trebuchet MS"/>
                          <a:sym typeface="Trebuchet MS"/>
                        </a:rPr>
                        <a:t>2014</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algn="ctr">
                        <a:spcBef>
                          <a:spcPts val="0"/>
                        </a:spcBef>
                        <a:buNone/>
                      </a:pPr>
                      <a:r>
                        <a:rPr lang="en" sz="3000" dirty="0">
                          <a:latin typeface="Trebuchet MS"/>
                          <a:ea typeface="Trebuchet MS"/>
                          <a:cs typeface="Trebuchet MS"/>
                          <a:sym typeface="Trebuchet MS"/>
                        </a:rPr>
                        <a:t>1675</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6"/>
                  </a:ext>
                </a:extLst>
              </a:tr>
              <a:tr h="596625">
                <a:tc>
                  <a:txBody>
                    <a:bodyPr/>
                    <a:lstStyle/>
                    <a:p>
                      <a:pPr lvl="0" algn="ctr" rtl="0">
                        <a:lnSpc>
                          <a:spcPct val="115000"/>
                        </a:lnSpc>
                        <a:spcBef>
                          <a:spcPts val="1100"/>
                        </a:spcBef>
                        <a:buClr>
                          <a:schemeClr val="dk1"/>
                        </a:buClr>
                        <a:buSzPct val="36666"/>
                        <a:buFont typeface="Arial"/>
                        <a:buNone/>
                      </a:pPr>
                      <a:r>
                        <a:rPr lang="en" sz="3000" b="1">
                          <a:solidFill>
                            <a:schemeClr val="dk1"/>
                          </a:solidFill>
                          <a:latin typeface="Trebuchet MS"/>
                          <a:ea typeface="Trebuchet MS"/>
                          <a:cs typeface="Trebuchet MS"/>
                          <a:sym typeface="Trebuchet MS"/>
                        </a:rPr>
                        <a:t>2015</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solidFill>
                      <a:srgbClr val="D9D9D9"/>
                    </a:solidFill>
                  </a:tcPr>
                </a:tc>
                <a:tc>
                  <a:txBody>
                    <a:bodyPr/>
                    <a:lstStyle/>
                    <a:p>
                      <a:pPr lvl="0" algn="ctr">
                        <a:spcBef>
                          <a:spcPts val="0"/>
                        </a:spcBef>
                        <a:buNone/>
                      </a:pPr>
                      <a:r>
                        <a:rPr lang="en" sz="3000" dirty="0">
                          <a:latin typeface="Trebuchet MS"/>
                          <a:ea typeface="Trebuchet MS"/>
                          <a:cs typeface="Trebuchet MS"/>
                          <a:sym typeface="Trebuchet MS"/>
                        </a:rPr>
                        <a:t>1720</a:t>
                      </a:r>
                    </a:p>
                  </a:txBody>
                  <a:tcPr marL="91425" marR="91425" marT="91425" marB="91425">
                    <a:lnL w="19050" cap="flat" cmpd="sng">
                      <a:solidFill>
                        <a:schemeClr val="accent1"/>
                      </a:solidFill>
                      <a:prstDash val="solid"/>
                      <a:round/>
                      <a:headEnd type="none" w="med" len="med"/>
                      <a:tailEnd type="none" w="med" len="med"/>
                    </a:lnL>
                    <a:lnR w="19050" cap="flat" cmpd="sng">
                      <a:solidFill>
                        <a:schemeClr val="accent1"/>
                      </a:solidFill>
                      <a:prstDash val="solid"/>
                      <a:round/>
                      <a:headEnd type="none" w="med" len="med"/>
                      <a:tailEnd type="none" w="med" len="med"/>
                    </a:lnR>
                    <a:lnT w="19050" cap="flat" cmpd="sng">
                      <a:solidFill>
                        <a:schemeClr val="accent1"/>
                      </a:solidFill>
                      <a:prstDash val="solid"/>
                      <a:round/>
                      <a:headEnd type="none" w="med" len="med"/>
                      <a:tailEnd type="none" w="med" len="med"/>
                    </a:lnT>
                    <a:lnB w="19050" cap="flat" cmpd="sng">
                      <a:solidFill>
                        <a:schemeClr val="accent1"/>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
        <p:nvSpPr>
          <p:cNvPr id="69" name="Shape 183">
            <a:extLst>
              <a:ext uri="{FF2B5EF4-FFF2-40B4-BE49-F238E27FC236}">
                <a16:creationId xmlns:a16="http://schemas.microsoft.com/office/drawing/2014/main" xmlns="" id="{9C3EAAC1-7612-4462-B736-B311CB5EEE19}"/>
              </a:ext>
            </a:extLst>
          </p:cNvPr>
          <p:cNvSpPr txBox="1"/>
          <p:nvPr/>
        </p:nvSpPr>
        <p:spPr>
          <a:xfrm>
            <a:off x="8376800" y="24057475"/>
            <a:ext cx="8844900" cy="920100"/>
          </a:xfrm>
          <a:prstGeom prst="rect">
            <a:avLst/>
          </a:prstGeom>
          <a:noFill/>
          <a:ln>
            <a:noFill/>
          </a:ln>
        </p:spPr>
        <p:txBody>
          <a:bodyPr lIns="91425" tIns="91425" rIns="91425" bIns="91425" anchor="t" anchorCtr="0">
            <a:noAutofit/>
          </a:bodyPr>
          <a:lstStyle/>
          <a:p>
            <a:pPr marL="457200" lvl="0" indent="-393700" rtl="0">
              <a:spcBef>
                <a:spcPts val="0"/>
              </a:spcBef>
              <a:buSzPct val="100000"/>
              <a:buChar char="●"/>
            </a:pPr>
            <a:r>
              <a:rPr lang="en" sz="2600" dirty="0">
                <a:solidFill>
                  <a:schemeClr val="dk1"/>
                </a:solidFill>
                <a:latin typeface="Trebuchet MS"/>
                <a:ea typeface="Trebuchet MS"/>
                <a:cs typeface="Trebuchet MS"/>
                <a:sym typeface="Trebuchet MS"/>
              </a:rPr>
              <a:t>Table</a:t>
            </a:r>
            <a:r>
              <a:rPr lang="en" sz="2600" baseline="30000" dirty="0">
                <a:solidFill>
                  <a:schemeClr val="dk1"/>
                </a:solidFill>
                <a:latin typeface="Trebuchet MS"/>
                <a:ea typeface="Trebuchet MS"/>
                <a:cs typeface="Trebuchet MS"/>
                <a:sym typeface="Trebuchet MS"/>
              </a:rPr>
              <a:t>4</a:t>
            </a:r>
            <a:r>
              <a:rPr lang="en" sz="2600" dirty="0">
                <a:solidFill>
                  <a:schemeClr val="dk1"/>
                </a:solidFill>
                <a:latin typeface="Trebuchet MS"/>
                <a:ea typeface="Trebuchet MS"/>
                <a:cs typeface="Trebuchet MS"/>
                <a:sym typeface="Trebuchet MS"/>
              </a:rPr>
              <a:t> below shows slight growth in households with children (~2%) and without children (~18%) in New Kent between 2005 - 2010 and 2011-2015 (ACS table B11005).</a:t>
            </a:r>
          </a:p>
        </p:txBody>
      </p:sp>
      <p:sp>
        <p:nvSpPr>
          <p:cNvPr id="70" name="Shape 184">
            <a:extLst>
              <a:ext uri="{FF2B5EF4-FFF2-40B4-BE49-F238E27FC236}">
                <a16:creationId xmlns:a16="http://schemas.microsoft.com/office/drawing/2014/main" xmlns="" id="{7C61A9AD-FCF9-47DE-826E-DBDABF60860D}"/>
              </a:ext>
            </a:extLst>
          </p:cNvPr>
          <p:cNvSpPr txBox="1"/>
          <p:nvPr/>
        </p:nvSpPr>
        <p:spPr>
          <a:xfrm>
            <a:off x="18386640" y="37568640"/>
            <a:ext cx="16324800" cy="1105800"/>
          </a:xfrm>
          <a:prstGeom prst="rect">
            <a:avLst/>
          </a:prstGeom>
          <a:noFill/>
          <a:ln>
            <a:noFill/>
          </a:ln>
        </p:spPr>
        <p:txBody>
          <a:bodyPr lIns="91425" tIns="91425" rIns="91425" bIns="91425" anchor="t" anchorCtr="0">
            <a:noAutofit/>
          </a:bodyPr>
          <a:lstStyle/>
          <a:p>
            <a:pPr marL="457200" lvl="0" indent="-419100" rtl="0">
              <a:spcBef>
                <a:spcPts val="0"/>
              </a:spcBef>
              <a:buClr>
                <a:schemeClr val="dk1"/>
              </a:buClr>
              <a:buSzPct val="100000"/>
              <a:buFont typeface="Trebuchet MS"/>
              <a:buChar char="●"/>
            </a:pPr>
            <a:r>
              <a:rPr lang="en" sz="3000" i="1">
                <a:solidFill>
                  <a:schemeClr val="dk1"/>
                </a:solidFill>
                <a:latin typeface="Trebuchet MS"/>
                <a:ea typeface="Trebuchet MS"/>
                <a:cs typeface="Trebuchet MS"/>
                <a:sym typeface="Trebuchet MS"/>
              </a:rPr>
              <a:t>Above: </a:t>
            </a:r>
            <a:r>
              <a:rPr lang="en" sz="3000">
                <a:solidFill>
                  <a:schemeClr val="dk1"/>
                </a:solidFill>
                <a:latin typeface="Trebuchet MS"/>
                <a:ea typeface="Trebuchet MS"/>
                <a:cs typeface="Trebuchet MS"/>
                <a:sym typeface="Trebuchet MS"/>
              </a:rPr>
              <a:t>Crime Rate</a:t>
            </a:r>
            <a:r>
              <a:rPr lang="en" sz="3000" baseline="30000">
                <a:solidFill>
                  <a:schemeClr val="dk1"/>
                </a:solidFill>
                <a:latin typeface="Trebuchet MS"/>
                <a:ea typeface="Trebuchet MS"/>
                <a:cs typeface="Trebuchet MS"/>
                <a:sym typeface="Trebuchet MS"/>
              </a:rPr>
              <a:t>5</a:t>
            </a:r>
            <a:r>
              <a:rPr lang="en" sz="3000">
                <a:solidFill>
                  <a:schemeClr val="dk1"/>
                </a:solidFill>
                <a:latin typeface="Trebuchet MS"/>
                <a:ea typeface="Trebuchet MS"/>
                <a:cs typeface="Trebuchet MS"/>
                <a:sym typeface="Trebuchet MS"/>
              </a:rPr>
              <a:t> per 100,000 people in New Kent County includes crimes such as aggravated assault, burglary, murder, and rape. Majority crime type is burglary, and table indicates fluctuation in crime rate from 2009-2015. Currently, upward trend for New Kent. </a:t>
            </a:r>
          </a:p>
        </p:txBody>
      </p:sp>
      <p:sp>
        <p:nvSpPr>
          <p:cNvPr id="71" name="Shape 185">
            <a:extLst>
              <a:ext uri="{FF2B5EF4-FFF2-40B4-BE49-F238E27FC236}">
                <a16:creationId xmlns:a16="http://schemas.microsoft.com/office/drawing/2014/main" xmlns="" id="{57ABCC84-14D6-43A5-A782-DF2B87423D98}"/>
              </a:ext>
            </a:extLst>
          </p:cNvPr>
          <p:cNvSpPr txBox="1"/>
          <p:nvPr/>
        </p:nvSpPr>
        <p:spPr>
          <a:xfrm>
            <a:off x="29287150" y="13184175"/>
            <a:ext cx="5920500" cy="6073800"/>
          </a:xfrm>
          <a:prstGeom prst="rect">
            <a:avLst/>
          </a:prstGeom>
          <a:noFill/>
          <a:ln>
            <a:noFill/>
          </a:ln>
        </p:spPr>
        <p:txBody>
          <a:bodyPr lIns="91425" tIns="91425" rIns="91425" bIns="91425" anchor="t" anchorCtr="0">
            <a:noAutofit/>
          </a:bodyPr>
          <a:lstStyle/>
          <a:p>
            <a:pPr marL="457200" lvl="0" indent="-406400" rtl="0">
              <a:spcBef>
                <a:spcPts val="0"/>
              </a:spcBef>
              <a:buSzPct val="100000"/>
              <a:buFont typeface="Trebuchet MS"/>
              <a:buChar char="●"/>
            </a:pPr>
            <a:r>
              <a:rPr lang="en" sz="2800" dirty="0">
                <a:latin typeface="Trebuchet MS"/>
                <a:ea typeface="Trebuchet MS"/>
                <a:cs typeface="Trebuchet MS"/>
                <a:sym typeface="Trebuchet MS"/>
              </a:rPr>
              <a:t>Bar graph</a:t>
            </a:r>
            <a:r>
              <a:rPr lang="en" sz="2800" baseline="30000" dirty="0">
                <a:latin typeface="Trebuchet MS"/>
                <a:ea typeface="Trebuchet MS"/>
                <a:cs typeface="Trebuchet MS"/>
                <a:sym typeface="Trebuchet MS"/>
              </a:rPr>
              <a:t>7 </a:t>
            </a:r>
            <a:r>
              <a:rPr lang="en" sz="2800" dirty="0">
                <a:latin typeface="Trebuchet MS"/>
                <a:ea typeface="Trebuchet MS"/>
                <a:cs typeface="Trebuchet MS"/>
                <a:sym typeface="Trebuchet MS"/>
              </a:rPr>
              <a:t>shows the counts by race and rate of growth of school enrollment during 2012-2016</a:t>
            </a:r>
            <a:r>
              <a:rPr lang="en" sz="2800" dirty="0" smtClean="0">
                <a:latin typeface="Trebuchet MS"/>
                <a:ea typeface="Trebuchet MS"/>
                <a:cs typeface="Trebuchet MS"/>
                <a:sym typeface="Trebuchet MS"/>
              </a:rPr>
              <a:t>.</a:t>
            </a:r>
            <a:endParaRPr lang="en-US" sz="2800" dirty="0" smtClean="0">
              <a:latin typeface="Trebuchet MS"/>
              <a:ea typeface="Trebuchet MS"/>
              <a:cs typeface="Trebuchet MS"/>
              <a:sym typeface="Trebuchet MS"/>
            </a:endParaRPr>
          </a:p>
          <a:p>
            <a:pPr marL="457200" indent="-406400">
              <a:buSzPct val="100000"/>
              <a:buFont typeface="Trebuchet MS"/>
              <a:buChar char="●"/>
            </a:pPr>
            <a:r>
              <a:rPr lang="en" sz="2800" dirty="0">
                <a:latin typeface="Trebuchet MS"/>
                <a:ea typeface="Trebuchet MS"/>
                <a:cs typeface="Trebuchet MS"/>
                <a:sym typeface="Trebuchet MS"/>
              </a:rPr>
              <a:t>There is a slight </a:t>
            </a:r>
            <a:r>
              <a:rPr lang="en" sz="2800" dirty="0" smtClean="0">
                <a:latin typeface="Trebuchet MS"/>
                <a:ea typeface="Trebuchet MS"/>
                <a:cs typeface="Trebuchet MS"/>
                <a:sym typeface="Trebuchet MS"/>
              </a:rPr>
              <a:t>increase</a:t>
            </a:r>
            <a:r>
              <a:rPr lang="en-US" sz="2800" dirty="0" smtClean="0">
                <a:latin typeface="Trebuchet MS"/>
                <a:ea typeface="Trebuchet MS"/>
                <a:cs typeface="Trebuchet MS"/>
                <a:sym typeface="Trebuchet MS"/>
              </a:rPr>
              <a:t> (5%)</a:t>
            </a:r>
            <a:r>
              <a:rPr lang="en" sz="2800" dirty="0" smtClean="0">
                <a:latin typeface="Trebuchet MS"/>
                <a:ea typeface="Trebuchet MS"/>
                <a:cs typeface="Trebuchet MS"/>
                <a:sym typeface="Trebuchet MS"/>
              </a:rPr>
              <a:t> </a:t>
            </a:r>
            <a:r>
              <a:rPr lang="en" sz="2800" dirty="0">
                <a:latin typeface="Trebuchet MS"/>
                <a:ea typeface="Trebuchet MS"/>
                <a:cs typeface="Trebuchet MS"/>
                <a:sym typeface="Trebuchet MS"/>
              </a:rPr>
              <a:t>in overall school enrollment in New </a:t>
            </a:r>
            <a:r>
              <a:rPr lang="en" sz="2800" dirty="0" smtClean="0">
                <a:latin typeface="Trebuchet MS"/>
                <a:ea typeface="Trebuchet MS"/>
                <a:cs typeface="Trebuchet MS"/>
                <a:sym typeface="Trebuchet MS"/>
              </a:rPr>
              <a:t>Kent</a:t>
            </a:r>
            <a:r>
              <a:rPr lang="en-US" sz="2800" smtClean="0">
                <a:latin typeface="Trebuchet MS"/>
                <a:ea typeface="Trebuchet MS"/>
                <a:cs typeface="Trebuchet MS"/>
                <a:sym typeface="Trebuchet MS"/>
              </a:rPr>
              <a:t> between 20012 and 2016.</a:t>
            </a:r>
            <a:endParaRPr lang="en" sz="2800" dirty="0">
              <a:latin typeface="Trebuchet MS"/>
              <a:ea typeface="Trebuchet MS"/>
              <a:cs typeface="Trebuchet MS"/>
              <a:sym typeface="Trebuchet MS"/>
            </a:endParaRPr>
          </a:p>
          <a:p>
            <a:pPr marL="457200" lvl="0" indent="-406400" rtl="0">
              <a:spcBef>
                <a:spcPts val="0"/>
              </a:spcBef>
              <a:buSzPct val="100000"/>
              <a:buFont typeface="Trebuchet MS"/>
              <a:buChar char="●"/>
            </a:pPr>
            <a:r>
              <a:rPr lang="en-US" sz="2800" dirty="0" smtClean="0">
                <a:latin typeface="Trebuchet MS"/>
                <a:ea typeface="Trebuchet MS"/>
                <a:cs typeface="Trebuchet MS"/>
                <a:sym typeface="Trebuchet MS"/>
              </a:rPr>
              <a:t>New Kent</a:t>
            </a:r>
            <a:r>
              <a:rPr lang="en-US" sz="2800" dirty="0">
                <a:latin typeface="Trebuchet MS"/>
                <a:ea typeface="Trebuchet MS"/>
                <a:cs typeface="Trebuchet MS"/>
                <a:sym typeface="Trebuchet MS"/>
              </a:rPr>
              <a:t> </a:t>
            </a:r>
            <a:r>
              <a:rPr lang="en-US" sz="2800" dirty="0" smtClean="0">
                <a:latin typeface="Trebuchet MS"/>
                <a:ea typeface="Trebuchet MS"/>
                <a:cs typeface="Trebuchet MS"/>
                <a:sym typeface="Trebuchet MS"/>
              </a:rPr>
              <a:t>compared to Virginia 2016 (not shown in graph)</a:t>
            </a:r>
            <a:r>
              <a:rPr lang="en" sz="2800" dirty="0" smtClean="0">
                <a:latin typeface="Trebuchet MS"/>
                <a:ea typeface="Trebuchet MS"/>
                <a:cs typeface="Trebuchet MS"/>
                <a:sym typeface="Trebuchet MS"/>
              </a:rPr>
              <a:t>:</a:t>
            </a:r>
            <a:endParaRPr lang="en-US" sz="2800" dirty="0" smtClean="0">
              <a:latin typeface="Trebuchet MS"/>
              <a:ea typeface="Trebuchet MS"/>
              <a:cs typeface="Trebuchet MS"/>
              <a:sym typeface="Trebuchet MS"/>
            </a:endParaRPr>
          </a:p>
          <a:p>
            <a:pPr marL="50800" lvl="0" rtl="0">
              <a:spcBef>
                <a:spcPts val="0"/>
              </a:spcBef>
              <a:buSzPct val="100000"/>
            </a:pPr>
            <a:endParaRPr lang="en" sz="2800" dirty="0" smtClean="0">
              <a:latin typeface="Trebuchet MS"/>
              <a:ea typeface="Trebuchet MS"/>
              <a:cs typeface="Trebuchet MS"/>
              <a:sym typeface="Trebuchet MS"/>
            </a:endParaRPr>
          </a:p>
        </p:txBody>
      </p:sp>
      <p:sp>
        <p:nvSpPr>
          <p:cNvPr id="78" name="Rectangle 77">
            <a:extLst>
              <a:ext uri="{FF2B5EF4-FFF2-40B4-BE49-F238E27FC236}">
                <a16:creationId xmlns:a16="http://schemas.microsoft.com/office/drawing/2014/main" xmlns="" id="{2639FB96-41DB-422F-AB74-A3808020B2A2}"/>
              </a:ext>
            </a:extLst>
          </p:cNvPr>
          <p:cNvSpPr/>
          <p:nvPr/>
        </p:nvSpPr>
        <p:spPr>
          <a:xfrm>
            <a:off x="18677867" y="12368108"/>
            <a:ext cx="18288000" cy="1569660"/>
          </a:xfrm>
          <a:prstGeom prst="rect">
            <a:avLst/>
          </a:prstGeom>
        </p:spPr>
        <p:txBody>
          <a:bodyPr>
            <a:spAutoFit/>
          </a:bodyPr>
          <a:lstStyle/>
          <a:p>
            <a:pPr lvl="0">
              <a:buSzPct val="25000"/>
            </a:pPr>
            <a:r>
              <a:rPr lang="en" sz="4800" dirty="0">
                <a:solidFill>
                  <a:schemeClr val="dk1"/>
                </a:solidFill>
                <a:latin typeface="Raleway Medium"/>
                <a:sym typeface="Raleway Medium"/>
              </a:rPr>
              <a:t>School Population by Race, 2012-2016 </a:t>
            </a:r>
            <a:r>
              <a:rPr lang="en-US" sz="4800" dirty="0">
                <a:latin typeface="Raleway Medium"/>
              </a:rPr>
              <a:t/>
            </a:r>
            <a:br>
              <a:rPr lang="en-US" sz="4800" dirty="0">
                <a:latin typeface="Raleway Medium"/>
              </a:rPr>
            </a:br>
            <a:endParaRPr lang="en-US" sz="4800" dirty="0">
              <a:latin typeface="Raleway Medium"/>
            </a:endParaRPr>
          </a:p>
        </p:txBody>
      </p:sp>
      <p:graphicFrame>
        <p:nvGraphicFramePr>
          <p:cNvPr id="2" name="Table 1"/>
          <p:cNvGraphicFramePr>
            <a:graphicFrameLocks noGrp="1"/>
          </p:cNvGraphicFramePr>
          <p:nvPr>
            <p:extLst>
              <p:ext uri="{D42A27DB-BD31-4B8C-83A1-F6EECF244321}">
                <p14:modId xmlns:p14="http://schemas.microsoft.com/office/powerpoint/2010/main" val="206440654"/>
              </p:ext>
            </p:extLst>
          </p:nvPr>
        </p:nvGraphicFramePr>
        <p:xfrm>
          <a:off x="29347596" y="17208862"/>
          <a:ext cx="5916329" cy="4543048"/>
        </p:xfrm>
        <a:graphic>
          <a:graphicData uri="http://schemas.openxmlformats.org/drawingml/2006/table">
            <a:tbl>
              <a:tblPr firstRow="1" bandRow="1">
                <a:tableStyleId>{5C22544A-7EE6-4342-B048-85BDC9FD1C3A}</a:tableStyleId>
              </a:tblPr>
              <a:tblGrid>
                <a:gridCol w="2974347"/>
                <a:gridCol w="1590261"/>
                <a:gridCol w="1351721"/>
              </a:tblGrid>
              <a:tr h="768976">
                <a:tc>
                  <a:txBody>
                    <a:bodyPr/>
                    <a:lstStyle/>
                    <a:p>
                      <a:pPr algn="ctr"/>
                      <a:r>
                        <a:rPr lang="en-US" sz="2400" dirty="0" smtClean="0"/>
                        <a:t>Race</a:t>
                      </a:r>
                      <a:endParaRPr lang="en-US" sz="2400" dirty="0"/>
                    </a:p>
                  </a:txBody>
                  <a:tcPr anchor="ctr"/>
                </a:tc>
                <a:tc>
                  <a:txBody>
                    <a:bodyPr/>
                    <a:lstStyle/>
                    <a:p>
                      <a:pPr algn="ctr"/>
                      <a:r>
                        <a:rPr lang="en-US" sz="2400" dirty="0" smtClean="0"/>
                        <a:t>New Kent (2016)</a:t>
                      </a:r>
                      <a:endParaRPr lang="en-US" sz="2400" dirty="0"/>
                    </a:p>
                  </a:txBody>
                  <a:tcPr anchor="ctr"/>
                </a:tc>
                <a:tc>
                  <a:txBody>
                    <a:bodyPr/>
                    <a:lstStyle/>
                    <a:p>
                      <a:pPr algn="ctr"/>
                      <a:r>
                        <a:rPr lang="en-US" sz="2400" dirty="0" smtClean="0"/>
                        <a:t>Virginia (2016)</a:t>
                      </a:r>
                      <a:endParaRPr lang="en-US" sz="2400" dirty="0"/>
                    </a:p>
                  </a:txBody>
                  <a:tcPr anchor="ctr"/>
                </a:tc>
              </a:tr>
              <a:tr h="498485">
                <a:tc>
                  <a:txBody>
                    <a:bodyPr/>
                    <a:lstStyle/>
                    <a:p>
                      <a:r>
                        <a:rPr lang="en-US" sz="2800" dirty="0" smtClean="0"/>
                        <a:t>Two or more races</a:t>
                      </a:r>
                      <a:endParaRPr lang="en-US" sz="2800" dirty="0"/>
                    </a:p>
                  </a:txBody>
                  <a:tcPr/>
                </a:tc>
                <a:tc>
                  <a:txBody>
                    <a:bodyPr/>
                    <a:lstStyle/>
                    <a:p>
                      <a:pPr algn="ctr"/>
                      <a:r>
                        <a:rPr lang="en-US" sz="2800" dirty="0" smtClean="0"/>
                        <a:t>5%</a:t>
                      </a:r>
                      <a:endParaRPr lang="en-US" sz="2800" dirty="0"/>
                    </a:p>
                  </a:txBody>
                  <a:tcPr/>
                </a:tc>
                <a:tc>
                  <a:txBody>
                    <a:bodyPr/>
                    <a:lstStyle/>
                    <a:p>
                      <a:pPr algn="ctr"/>
                      <a:r>
                        <a:rPr lang="en-US" sz="2800" dirty="0" smtClean="0"/>
                        <a:t>5%</a:t>
                      </a:r>
                      <a:endParaRPr lang="en-US" sz="2800" dirty="0"/>
                    </a:p>
                  </a:txBody>
                  <a:tcPr/>
                </a:tc>
              </a:tr>
              <a:tr h="484170">
                <a:tc>
                  <a:txBody>
                    <a:bodyPr/>
                    <a:lstStyle/>
                    <a:p>
                      <a:r>
                        <a:rPr lang="en-US" sz="2800" dirty="0" smtClean="0"/>
                        <a:t>White</a:t>
                      </a:r>
                      <a:endParaRPr lang="en-US" sz="2800" dirty="0"/>
                    </a:p>
                  </a:txBody>
                  <a:tcPr/>
                </a:tc>
                <a:tc>
                  <a:txBody>
                    <a:bodyPr/>
                    <a:lstStyle/>
                    <a:p>
                      <a:pPr algn="ctr"/>
                      <a:r>
                        <a:rPr lang="en-US" sz="2800" dirty="0" smtClean="0"/>
                        <a:t>78%</a:t>
                      </a:r>
                      <a:endParaRPr lang="en-US" sz="2800" dirty="0"/>
                    </a:p>
                  </a:txBody>
                  <a:tcPr/>
                </a:tc>
                <a:tc>
                  <a:txBody>
                    <a:bodyPr/>
                    <a:lstStyle/>
                    <a:p>
                      <a:pPr algn="ctr"/>
                      <a:r>
                        <a:rPr lang="en-US" sz="2800" dirty="0" smtClean="0"/>
                        <a:t>50%</a:t>
                      </a:r>
                      <a:endParaRPr lang="en-US" sz="2800" dirty="0"/>
                    </a:p>
                  </a:txBody>
                  <a:tcPr/>
                </a:tc>
              </a:tr>
              <a:tr h="575348">
                <a:tc>
                  <a:txBody>
                    <a:bodyPr/>
                    <a:lstStyle/>
                    <a:p>
                      <a:r>
                        <a:rPr lang="en-US" sz="2800" dirty="0" smtClean="0"/>
                        <a:t>Pacific Islander</a:t>
                      </a:r>
                      <a:endParaRPr lang="en-US" sz="2800" dirty="0"/>
                    </a:p>
                  </a:txBody>
                  <a:tcPr/>
                </a:tc>
                <a:tc>
                  <a:txBody>
                    <a:bodyPr/>
                    <a:lstStyle/>
                    <a:p>
                      <a:pPr algn="ctr"/>
                      <a:r>
                        <a:rPr lang="en-US" sz="2800" dirty="0" smtClean="0"/>
                        <a:t>0.06%</a:t>
                      </a:r>
                      <a:endParaRPr lang="en-US" sz="2800" dirty="0"/>
                    </a:p>
                  </a:txBody>
                  <a:tcPr/>
                </a:tc>
                <a:tc>
                  <a:txBody>
                    <a:bodyPr/>
                    <a:lstStyle/>
                    <a:p>
                      <a:pPr algn="ctr"/>
                      <a:r>
                        <a:rPr lang="en-US" sz="2800" dirty="0" smtClean="0"/>
                        <a:t>0.15%</a:t>
                      </a:r>
                      <a:endParaRPr lang="en-US" sz="2800" dirty="0"/>
                    </a:p>
                  </a:txBody>
                  <a:tcPr/>
                </a:tc>
              </a:tr>
              <a:tr h="484170">
                <a:tc>
                  <a:txBody>
                    <a:bodyPr/>
                    <a:lstStyle/>
                    <a:p>
                      <a:r>
                        <a:rPr lang="en-US" sz="2800" dirty="0" smtClean="0"/>
                        <a:t>Black</a:t>
                      </a:r>
                      <a:endParaRPr lang="en-US" sz="2800" dirty="0"/>
                    </a:p>
                  </a:txBody>
                  <a:tcPr/>
                </a:tc>
                <a:tc>
                  <a:txBody>
                    <a:bodyPr/>
                    <a:lstStyle/>
                    <a:p>
                      <a:pPr algn="ctr"/>
                      <a:r>
                        <a:rPr lang="en-US" sz="2800" dirty="0" smtClean="0"/>
                        <a:t>10%</a:t>
                      </a:r>
                      <a:endParaRPr lang="en-US" sz="2800" dirty="0"/>
                    </a:p>
                  </a:txBody>
                  <a:tcPr/>
                </a:tc>
                <a:tc>
                  <a:txBody>
                    <a:bodyPr/>
                    <a:lstStyle/>
                    <a:p>
                      <a:pPr algn="ctr"/>
                      <a:r>
                        <a:rPr lang="en-US" sz="2800" dirty="0" smtClean="0"/>
                        <a:t>23%</a:t>
                      </a:r>
                      <a:endParaRPr lang="en-US" sz="2800" dirty="0"/>
                    </a:p>
                  </a:txBody>
                  <a:tcPr/>
                </a:tc>
              </a:tr>
              <a:tr h="484170">
                <a:tc>
                  <a:txBody>
                    <a:bodyPr/>
                    <a:lstStyle/>
                    <a:p>
                      <a:r>
                        <a:rPr lang="en-US" sz="2800" dirty="0" smtClean="0"/>
                        <a:t>Asian</a:t>
                      </a:r>
                      <a:endParaRPr lang="en-US" sz="2800" dirty="0"/>
                    </a:p>
                  </a:txBody>
                  <a:tcPr/>
                </a:tc>
                <a:tc>
                  <a:txBody>
                    <a:bodyPr/>
                    <a:lstStyle/>
                    <a:p>
                      <a:pPr algn="ctr"/>
                      <a:r>
                        <a:rPr lang="en-US" sz="2800" dirty="0" smtClean="0"/>
                        <a:t>1%</a:t>
                      </a:r>
                      <a:endParaRPr lang="en-US" sz="2800" dirty="0"/>
                    </a:p>
                  </a:txBody>
                  <a:tcPr/>
                </a:tc>
                <a:tc>
                  <a:txBody>
                    <a:bodyPr/>
                    <a:lstStyle/>
                    <a:p>
                      <a:pPr algn="ctr"/>
                      <a:r>
                        <a:rPr lang="en-US" sz="2800" dirty="0" smtClean="0"/>
                        <a:t>7%</a:t>
                      </a:r>
                      <a:endParaRPr lang="en-US" sz="2800" dirty="0"/>
                    </a:p>
                  </a:txBody>
                  <a:tcPr/>
                </a:tc>
              </a:tr>
              <a:tr h="553940">
                <a:tc>
                  <a:txBody>
                    <a:bodyPr/>
                    <a:lstStyle/>
                    <a:p>
                      <a:r>
                        <a:rPr lang="en-US" sz="2800" dirty="0" smtClean="0"/>
                        <a:t>American Indians</a:t>
                      </a:r>
                      <a:endParaRPr lang="en-US" sz="2800" dirty="0"/>
                    </a:p>
                  </a:txBody>
                  <a:tcPr/>
                </a:tc>
                <a:tc>
                  <a:txBody>
                    <a:bodyPr/>
                    <a:lstStyle/>
                    <a:p>
                      <a:pPr algn="ctr"/>
                      <a:r>
                        <a:rPr lang="en-US" sz="2800" dirty="0" smtClean="0"/>
                        <a:t>1.2%</a:t>
                      </a:r>
                      <a:endParaRPr lang="en-US" sz="2800" dirty="0"/>
                    </a:p>
                  </a:txBody>
                  <a:tcPr/>
                </a:tc>
                <a:tc>
                  <a:txBody>
                    <a:bodyPr/>
                    <a:lstStyle/>
                    <a:p>
                      <a:pPr algn="ctr"/>
                      <a:r>
                        <a:rPr lang="en-US" sz="2800" dirty="0" smtClean="0"/>
                        <a:t>0.27%</a:t>
                      </a:r>
                      <a:endParaRPr lang="en-US" sz="2800" dirty="0"/>
                    </a:p>
                  </a:txBody>
                  <a:tcPr/>
                </a:tc>
              </a:tr>
              <a:tr h="484170">
                <a:tc>
                  <a:txBody>
                    <a:bodyPr/>
                    <a:lstStyle/>
                    <a:p>
                      <a:r>
                        <a:rPr lang="en-US" sz="2800" dirty="0" smtClean="0"/>
                        <a:t>Hispanic</a:t>
                      </a:r>
                      <a:endParaRPr lang="en-US" sz="2800" dirty="0"/>
                    </a:p>
                  </a:txBody>
                  <a:tcPr/>
                </a:tc>
                <a:tc>
                  <a:txBody>
                    <a:bodyPr/>
                    <a:lstStyle/>
                    <a:p>
                      <a:pPr algn="ctr"/>
                      <a:r>
                        <a:rPr lang="en-US" sz="2800" dirty="0" smtClean="0"/>
                        <a:t>5%</a:t>
                      </a:r>
                      <a:endParaRPr lang="en-US" sz="2800" dirty="0"/>
                    </a:p>
                  </a:txBody>
                  <a:tcPr/>
                </a:tc>
                <a:tc>
                  <a:txBody>
                    <a:bodyPr/>
                    <a:lstStyle/>
                    <a:p>
                      <a:pPr algn="ctr"/>
                      <a:r>
                        <a:rPr lang="en-US" sz="2800" dirty="0" smtClean="0"/>
                        <a:t>15%</a:t>
                      </a:r>
                      <a:endParaRPr lang="en-US" sz="2800" dirty="0"/>
                    </a:p>
                  </a:txBody>
                  <a:tcPr/>
                </a:tc>
              </a:tr>
            </a:tbl>
          </a:graphicData>
        </a:graphic>
      </p:graphicFrame>
      <p:pic>
        <p:nvPicPr>
          <p:cNvPr id="72" name="Picture 7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034969" y="39582281"/>
            <a:ext cx="3621185" cy="1589639"/>
          </a:xfrm>
          <a:prstGeom prst="rect">
            <a:avLst/>
          </a:prstGeom>
        </p:spPr>
      </p:pic>
      <p:pic>
        <p:nvPicPr>
          <p:cNvPr id="74" name="Shape 154">
            <a:extLst>
              <a:ext uri="{FF2B5EF4-FFF2-40B4-BE49-F238E27FC236}">
                <a16:creationId xmlns:a16="http://schemas.microsoft.com/office/drawing/2014/main" xmlns="" id="{70F7F389-0986-40F5-99D5-EA0B1CD0F6AE}"/>
              </a:ext>
            </a:extLst>
          </p:cNvPr>
          <p:cNvPicPr preferRelativeResize="0"/>
          <p:nvPr/>
        </p:nvPicPr>
        <p:blipFill>
          <a:blip r:embed="rId5">
            <a:alphaModFix/>
          </a:blip>
          <a:stretch>
            <a:fillRect/>
          </a:stretch>
        </p:blipFill>
        <p:spPr>
          <a:xfrm>
            <a:off x="26939441" y="1854901"/>
            <a:ext cx="3082458" cy="1481949"/>
          </a:xfrm>
          <a:prstGeom prst="rect">
            <a:avLst/>
          </a:prstGeom>
          <a:noFill/>
          <a:ln>
            <a:noFill/>
          </a:ln>
        </p:spPr>
      </p:pic>
    </p:spTree>
    <p:extLst>
      <p:ext uri="{BB962C8B-B14F-4D97-AF65-F5344CB8AC3E}">
        <p14:creationId xmlns:p14="http://schemas.microsoft.com/office/powerpoint/2010/main" val="76914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TotalTime>
  <Words>834</Words>
  <Application>Microsoft Macintosh PowerPoint</Application>
  <PresentationFormat>Custom</PresentationFormat>
  <Paragraphs>113</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Blanch Caps</vt:lpstr>
      <vt:lpstr>Calibri</vt:lpstr>
      <vt:lpstr>Calibri Light</vt:lpstr>
      <vt:lpstr>Raleway Medium</vt:lpstr>
      <vt:lpstr>Trebuchet MS</vt:lpstr>
      <vt:lpstr>Arial</vt:lpstr>
      <vt:lpstr>Raleway</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xandershanks@yahoo.com</dc:creator>
  <cp:lastModifiedBy>Gizem Korkmaz</cp:lastModifiedBy>
  <cp:revision>22</cp:revision>
  <dcterms:created xsi:type="dcterms:W3CDTF">2017-07-12T21:21:51Z</dcterms:created>
  <dcterms:modified xsi:type="dcterms:W3CDTF">2018-03-16T21:59:00Z</dcterms:modified>
</cp:coreProperties>
</file>